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364" r:id="rId2"/>
    <p:sldId id="655" r:id="rId3"/>
    <p:sldId id="639" r:id="rId4"/>
    <p:sldId id="668" r:id="rId5"/>
    <p:sldId id="661" r:id="rId6"/>
    <p:sldId id="662" r:id="rId7"/>
    <p:sldId id="657" r:id="rId8"/>
    <p:sldId id="659" r:id="rId9"/>
    <p:sldId id="650" r:id="rId10"/>
    <p:sldId id="663" r:id="rId11"/>
    <p:sldId id="651" r:id="rId12"/>
    <p:sldId id="633" r:id="rId13"/>
    <p:sldId id="613" r:id="rId14"/>
    <p:sldId id="658" r:id="rId15"/>
    <p:sldId id="645" r:id="rId16"/>
    <p:sldId id="614" r:id="rId17"/>
    <p:sldId id="646" r:id="rId18"/>
    <p:sldId id="652" r:id="rId19"/>
    <p:sldId id="653" r:id="rId20"/>
    <p:sldId id="615" r:id="rId21"/>
    <p:sldId id="654" r:id="rId22"/>
    <p:sldId id="616" r:id="rId23"/>
    <p:sldId id="644" r:id="rId24"/>
    <p:sldId id="647" r:id="rId25"/>
    <p:sldId id="664" r:id="rId26"/>
    <p:sldId id="665" r:id="rId27"/>
    <p:sldId id="667" r:id="rId28"/>
    <p:sldId id="666" r:id="rId29"/>
    <p:sldId id="669" r:id="rId30"/>
    <p:sldId id="670" r:id="rId31"/>
    <p:sldId id="671" r:id="rId32"/>
    <p:sldId id="649" r:id="rId3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o Siller" initials="MS" lastIdx="1" clrIdx="0">
    <p:extLst>
      <p:ext uri="{19B8F6BF-5375-455C-9EA6-DF929625EA0E}">
        <p15:presenceInfo xmlns:p15="http://schemas.microsoft.com/office/powerpoint/2012/main" userId="aed78ea0ecfe2a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D08CCD"/>
    <a:srgbClr val="E6A2B2"/>
    <a:srgbClr val="358F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CE010F-FC87-4C38-8744-27D88AEFD34F}" v="1" dt="2025-10-06T20:23:34.189"/>
    <p1510:client id="{6421305E-2BDB-4979-8F48-484B944C25D6}" v="302" dt="2025-10-06T19:47:47.8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966" autoAdjust="0"/>
  </p:normalViewPr>
  <p:slideViewPr>
    <p:cSldViewPr snapToGrid="0">
      <p:cViewPr varScale="1">
        <p:scale>
          <a:sx n="76" d="100"/>
          <a:sy n="76" d="100"/>
        </p:scale>
        <p:origin x="917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ECF3D-5EFA-8B46-8287-B92BAD4BF93E}" type="datetimeFigureOut">
              <a:rPr lang="en-US" smtClean="0"/>
              <a:t>10/6/2025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3FDF6-C9C0-B342-B0BC-4ADEDBF6D13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29689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4036E-8560-0348-B3BD-5EF485C78F00}" type="datetimeFigureOut">
              <a:rPr lang="en-US" smtClean="0"/>
              <a:t>10/6/2025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3FD27-9CF4-1341-AC8C-CA278670B38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066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Cambiar el encabezado, idea: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3FD27-9CF4-1341-AC8C-CA278670B38A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2502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Cambia simulación??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3FD27-9CF4-1341-AC8C-CA278670B38A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8996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Cambia algo de aquí??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3FD27-9CF4-1341-AC8C-CA278670B38A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2064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Cambia algo de aquí??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3FD27-9CF4-1341-AC8C-CA278670B38A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3277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HAY CAMBIO DE VIDEO??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3FD27-9CF4-1341-AC8C-CA278670B38A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7564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CAMBIAR VIDEO PORQUE YA CAMBIO SIMULACIÓN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3FD27-9CF4-1341-AC8C-CA278670B38A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000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Cambiar Caso de estudio:</a:t>
            </a:r>
            <a:br>
              <a:rPr lang="es-MX" dirty="0"/>
            </a:br>
            <a:r>
              <a:rPr lang="es-MX" dirty="0"/>
              <a:t>Qué estamos tomando como escenario??</a:t>
            </a:r>
            <a:br>
              <a:rPr lang="es-MX" dirty="0"/>
            </a:br>
            <a:r>
              <a:rPr lang="es-MX" dirty="0"/>
              <a:t>Qué podemos agregar aquí??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3FD27-9CF4-1341-AC8C-CA278670B38A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5752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PROBLEMA DE GENTRIFICACIÓN --- Se queda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3FD27-9CF4-1341-AC8C-CA278670B38A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8056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Podría quedarse, aplica??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3FD27-9CF4-1341-AC8C-CA278670B38A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899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Si corresponde lo que se describe aquí con los modelos que utilizaremos??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3FD27-9CF4-1341-AC8C-CA278670B38A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5811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3FD27-9CF4-1341-AC8C-CA278670B38A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0761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Dónde lo vamos a subir???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3FD27-9CF4-1341-AC8C-CA278670B38A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1498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Hace falta agregar algo más </a:t>
            </a:r>
            <a:r>
              <a:rPr lang="es-MX" dirty="0" err="1"/>
              <a:t>auqí</a:t>
            </a:r>
            <a:r>
              <a:rPr lang="es-MX" dirty="0"/>
              <a:t>??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3FD27-9CF4-1341-AC8C-CA278670B38A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7020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 vamos a hacer por partes??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3FD27-9CF4-1341-AC8C-CA278670B38A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6778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628BA-A647-4EC4-AA15-5159ED045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DC278D-7B74-4B03-A2E2-C206A2803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6C75D0-62B8-454B-9937-48DCBDF51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D25E-E59B-41BE-AB43-2BBFF26BAD2F}" type="datetime1">
              <a:rPr lang="es-MX" smtClean="0"/>
              <a:t>06/10/2025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EF95F8-C770-42E6-911D-6FAA7B18C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6389A2-1877-4A24-933C-FFF8C610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31060-8DBE-486E-AC06-107CCB53303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83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1BFF2-4201-4C4E-A230-EB9ED9A72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F8A1AC5-A0E4-4674-B179-BB0C680D0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22739C-0E43-49A1-94F3-7F0B861B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09387-2283-463D-9C5A-FDB0BF057EA9}" type="datetime1">
              <a:rPr lang="es-MX" smtClean="0"/>
              <a:t>06/10/2025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6A6B73-41A1-4D0D-9CD4-890C7287A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4F76CC-919D-48B8-8992-6B9F4A797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31060-8DBE-486E-AC06-107CCB53303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E1509EF-1C16-4E2F-9897-E751D5613D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AFB7AF2-75EF-446E-AE23-629938277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11AB7F-173A-4B6A-850E-35D3B18B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2826-E0C4-4A4D-919D-4604DDA7A246}" type="datetime1">
              <a:rPr lang="es-MX" smtClean="0"/>
              <a:t>06/10/2025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CD4234-85D9-4518-8746-2FE58FA79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43A169-D81D-4FDD-B2FD-01B8148F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31060-8DBE-486E-AC06-107CCB53303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82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F695C3-90F0-4A95-9048-4688CFE4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2FF5FA-2621-40E1-BDF2-327D42709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7F6F70-97C8-49F4-92AC-844FAB1A6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09492-EB19-4865-85C2-0229EDBF10DB}" type="datetime1">
              <a:rPr lang="es-MX" smtClean="0"/>
              <a:t>06/10/2025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BF9734-9AC4-490A-8CA3-E6134092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B8556D-713E-4497-A225-220C20A2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31060-8DBE-486E-AC06-107CCB53303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3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518E9-C79C-4E6E-B296-5233EEB05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4A40A9-ECC9-471C-84B1-6F9CCC0E9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342EC3-B923-4645-8244-7A65AA529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5BE5B-7B56-46C3-ACAC-75D36BDE04A0}" type="datetime1">
              <a:rPr lang="es-MX" smtClean="0"/>
              <a:t>06/10/2025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7ADB15-CB6B-456D-B126-EF1370628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01A2F1-69E4-4862-AD2B-5B0126AC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31060-8DBE-486E-AC06-107CCB53303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0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DC6050-23E6-4E04-8347-774503AA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C3EB2E-E286-439D-B42D-521886DA88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66BC54-8EFB-4B5A-BE77-B73363141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C19DC3-F215-4B8F-B136-79C66BC39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7DDAD-E4C9-4DEA-9E73-DF8CDA028150}" type="datetime1">
              <a:rPr lang="es-MX" smtClean="0"/>
              <a:t>06/10/2025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B04DA8-5BB0-4798-8592-EFC2A5C53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20F48C-60CB-4521-B97C-F193AC7E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31060-8DBE-486E-AC06-107CCB53303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84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14C35-634B-424B-B842-60E2CB9F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5E6EE6-4104-4416-8324-A59436331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7B4FAB-8E22-4273-B50A-8A66E0837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A6AFA5D-FFB4-4A7D-A907-2A7D79E9F9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10256BA-47AD-4C25-999C-E2C81EEF0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9B31EC1-3BC8-48D7-A9AC-FE5B67EDE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AAD9-51FE-4068-BDBB-5828AC2AF70E}" type="datetime1">
              <a:rPr lang="es-MX" smtClean="0"/>
              <a:t>06/10/2025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F665160-C1AC-4FAD-BC4D-2A557B21F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C35DF39-4CC1-4CE1-AE7B-3F69F074D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31060-8DBE-486E-AC06-107CCB53303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8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42F64-E288-48D5-B532-47967AE7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2CFAD39-CE2F-4B27-80A8-5B3D2D4BC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187C-3CD7-4672-B8E9-3D675C22CCB0}" type="datetime1">
              <a:rPr lang="es-MX" smtClean="0"/>
              <a:t>06/10/2025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DA28A11-7445-4AEC-A60D-6BD58E8B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630F30-DC34-4294-84D9-DE954C6AF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31060-8DBE-486E-AC06-107CCB53303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88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054B3FD-9312-4B36-A533-AB8EBB404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13E5-3166-4C04-B190-4F4A45EE83A5}" type="datetime1">
              <a:rPr lang="es-MX" smtClean="0"/>
              <a:t>06/10/2025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B7E4E2C-CBC2-4462-9BAE-6574AD2C0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2EF42B-8E7E-4C12-8CC3-67EECA67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31060-8DBE-486E-AC06-107CCB53303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EE464-7F03-4C48-A011-43236710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25DD1B-026A-40C8-B61D-264B6996B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2D96371-5A84-4BC1-BD80-296B30539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9B1A0D9-5C09-4DD0-B6B2-2416EDDD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7138-837A-4EDE-9C0A-86077E4742F1}" type="datetime1">
              <a:rPr lang="es-MX" smtClean="0"/>
              <a:t>06/10/2025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D2BEFB2-DEE4-461A-9A29-AAD922B55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D43F7F4-77B8-47CA-A286-5D87B3DB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31060-8DBE-486E-AC06-107CCB53303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48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41BAA-50CE-4176-890E-A47CB9A9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E2E19D-35A2-4F12-AEF9-EB78A99664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459C42-06A3-4645-BFCB-0B47C7543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769149-F506-4DEC-BDD0-CD0F23B82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7AE99-9C20-49F1-B777-019856E8611F}" type="datetime1">
              <a:rPr lang="es-MX" smtClean="0"/>
              <a:t>06/10/2025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E78874-C6B4-43AA-B126-628F6E61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AAE8F8-62C2-422B-96E6-E19080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31060-8DBE-486E-AC06-107CCB53303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4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44A50EF-8117-4662-9BF5-3072A8AB9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187B7E-B5E0-4001-81B8-0126B5C5C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09126-985D-4353-81F9-96F9287EBC47}" type="datetime1">
              <a:rPr lang="es-MX" smtClean="0"/>
              <a:t>06/10/2025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851120-E6F9-4E7D-B262-764FD3ED2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D24374-DBA5-41B8-8D85-AD1E14AE9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982" y="6504960"/>
            <a:ext cx="680100" cy="331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riángulo rectángulo 11">
            <a:extLst>
              <a:ext uri="{FF2B5EF4-FFF2-40B4-BE49-F238E27FC236}">
                <a16:creationId xmlns:a16="http://schemas.microsoft.com/office/drawing/2014/main" id="{C0AD6A90-97FA-4BC9-BDE9-ACB72340B6B6}"/>
              </a:ext>
            </a:extLst>
          </p:cNvPr>
          <p:cNvSpPr/>
          <p:nvPr/>
        </p:nvSpPr>
        <p:spPr>
          <a:xfrm rot="16200000">
            <a:off x="11358327" y="6024318"/>
            <a:ext cx="1154316" cy="513027"/>
          </a:xfrm>
          <a:prstGeom prst="rtTriangle">
            <a:avLst/>
          </a:prstGeom>
          <a:solidFill>
            <a:srgbClr val="428488"/>
          </a:solidFill>
          <a:ln>
            <a:solidFill>
              <a:srgbClr val="4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ángulo 8">
            <a:extLst>
              <a:ext uri="{FF2B5EF4-FFF2-40B4-BE49-F238E27FC236}">
                <a16:creationId xmlns:a16="http://schemas.microsoft.com/office/drawing/2014/main" id="{08112AE9-7E20-45EE-A5D0-E440170CBB52}"/>
              </a:ext>
            </a:extLst>
          </p:cNvPr>
          <p:cNvSpPr/>
          <p:nvPr userDrawn="1"/>
        </p:nvSpPr>
        <p:spPr>
          <a:xfrm>
            <a:off x="-1" y="1"/>
            <a:ext cx="3752491" cy="439196"/>
          </a:xfrm>
          <a:prstGeom prst="rect">
            <a:avLst/>
          </a:prstGeom>
          <a:solidFill>
            <a:srgbClr val="428488"/>
          </a:solidFill>
          <a:ln>
            <a:solidFill>
              <a:srgbClr val="4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Modelado de ciudades para su capa tecnológica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1735926" y="6488668"/>
            <a:ext cx="456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0231060-8DBE-486E-AC06-107CCB533030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9" name="Picture 25">
            <a:extLst>
              <a:ext uri="{FF2B5EF4-FFF2-40B4-BE49-F238E27FC236}">
                <a16:creationId xmlns:a16="http://schemas.microsoft.com/office/drawing/2014/main" id="{6F74C45E-A3FD-40FC-AD1C-31DE9C013D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207" y="0"/>
            <a:ext cx="738793" cy="69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10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nvestavGDL-NS/SENAIC-202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ama-platform.org/wiki/Home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5511" y="914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1411442"/>
            <a:ext cx="11781183" cy="4359370"/>
          </a:xfrm>
        </p:spPr>
        <p:txBody>
          <a:bodyPr/>
          <a:lstStyle/>
          <a:p>
            <a:r>
              <a:rPr lang="es-MX" sz="4400" b="1" dirty="0">
                <a:latin typeface="Calibri" panose="020F0502020204030204" pitchFamily="34" charset="0"/>
              </a:rPr>
              <a:t>Estudio de nuestras ciudades a partir del modelado y simulación computacional para el desarrollo de su capa tecnológica</a:t>
            </a:r>
          </a:p>
          <a:p>
            <a:endParaRPr lang="es-MX" sz="4400" b="1" dirty="0">
              <a:latin typeface="Calibri" panose="020F0502020204030204" pitchFamily="34" charset="0"/>
            </a:endParaRPr>
          </a:p>
          <a:p>
            <a:r>
              <a:rPr lang="es-MX" sz="2800" b="1" dirty="0">
                <a:solidFill>
                  <a:schemeClr val="accent6">
                    <a:lumMod val="50000"/>
                  </a:schemeClr>
                </a:solidFill>
              </a:rPr>
              <a:t>Dr. Mario Siller  </a:t>
            </a:r>
          </a:p>
          <a:p>
            <a:r>
              <a:rPr lang="es-MX" sz="2800" b="1" dirty="0">
                <a:solidFill>
                  <a:schemeClr val="accent6">
                    <a:lumMod val="50000"/>
                  </a:schemeClr>
                </a:solidFill>
              </a:rPr>
              <a:t>M.C. Diego Orozco</a:t>
            </a:r>
          </a:p>
          <a:p>
            <a:r>
              <a:rPr lang="es-MX" sz="2800" b="1" dirty="0">
                <a:solidFill>
                  <a:schemeClr val="accent6">
                    <a:lumMod val="50000"/>
                  </a:schemeClr>
                </a:solidFill>
              </a:rPr>
              <a:t>M.C Giovana Pérez</a:t>
            </a:r>
          </a:p>
          <a:p>
            <a:endParaRPr lang="es-MX" sz="36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s-MX" sz="3600" b="1" dirty="0">
                <a:solidFill>
                  <a:schemeClr val="accent6">
                    <a:lumMod val="50000"/>
                  </a:schemeClr>
                </a:solidFill>
              </a:rPr>
              <a:t>Cinvestav Unidad Guadalajara</a:t>
            </a:r>
          </a:p>
        </p:txBody>
      </p:sp>
    </p:spTree>
    <p:extLst>
      <p:ext uri="{BB962C8B-B14F-4D97-AF65-F5344CB8AC3E}">
        <p14:creationId xmlns:p14="http://schemas.microsoft.com/office/powerpoint/2010/main" val="2896716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223D-504F-E8D3-6562-9C4468186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C86B3BE-7F66-51D9-A35B-24381FFA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31060-8DBE-486E-AC06-107CCB533030}" type="slidenum">
              <a:rPr lang="en-US" smtClean="0"/>
              <a:t>10</a:t>
            </a:fld>
            <a:endParaRPr lang="en-U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8A890595-B753-F2DD-5741-C642A66DFA98}"/>
              </a:ext>
            </a:extLst>
          </p:cNvPr>
          <p:cNvGrpSpPr/>
          <p:nvPr/>
        </p:nvGrpSpPr>
        <p:grpSpPr>
          <a:xfrm>
            <a:off x="420006" y="1548772"/>
            <a:ext cx="1205863" cy="480877"/>
            <a:chOff x="3958315" y="1775937"/>
            <a:chExt cx="1158432" cy="480877"/>
          </a:xfrm>
        </p:grpSpPr>
        <p:sp>
          <p:nvSpPr>
            <p:cNvPr id="4" name="Rectángulo redondeado 9">
              <a:extLst>
                <a:ext uri="{FF2B5EF4-FFF2-40B4-BE49-F238E27FC236}">
                  <a16:creationId xmlns:a16="http://schemas.microsoft.com/office/drawing/2014/main" id="{7846417B-4257-19FA-A4F9-271DEA4A3954}"/>
                </a:ext>
              </a:extLst>
            </p:cNvPr>
            <p:cNvSpPr/>
            <p:nvPr/>
          </p:nvSpPr>
          <p:spPr>
            <a:xfrm flipV="1">
              <a:off x="3958315" y="1775937"/>
              <a:ext cx="1158432" cy="480877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A1FED0C-B3B7-41C5-F423-76E557B6EAB1}"/>
                </a:ext>
              </a:extLst>
            </p:cNvPr>
            <p:cNvSpPr txBox="1"/>
            <p:nvPr/>
          </p:nvSpPr>
          <p:spPr>
            <a:xfrm>
              <a:off x="3958315" y="1841316"/>
              <a:ext cx="1132485" cy="276999"/>
            </a:xfrm>
            <a:prstGeom prst="rect">
              <a:avLst/>
            </a:prstGeom>
            <a:noFill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sz="1200" dirty="0"/>
                <a:t>Persona</a:t>
              </a:r>
              <a:endParaRPr lang="es-MX" sz="1600" dirty="0"/>
            </a:p>
          </p:txBody>
        </p:sp>
      </p:grpSp>
      <p:pic>
        <p:nvPicPr>
          <p:cNvPr id="6" name="Imagen 5" descr="Forma&#10;&#10;Descripción generada automáticamente con confianza baja">
            <a:extLst>
              <a:ext uri="{FF2B5EF4-FFF2-40B4-BE49-F238E27FC236}">
                <a16:creationId xmlns:a16="http://schemas.microsoft.com/office/drawing/2014/main" id="{146F257E-1358-6A98-BBA7-4993F9D8C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9" y="872755"/>
            <a:ext cx="533058" cy="533058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17E5F0DA-CB6A-EB19-9D53-053BE005ABD9}"/>
              </a:ext>
            </a:extLst>
          </p:cNvPr>
          <p:cNvSpPr txBox="1">
            <a:spLocks/>
          </p:cNvSpPr>
          <p:nvPr/>
        </p:nvSpPr>
        <p:spPr>
          <a:xfrm>
            <a:off x="5769972" y="179832"/>
            <a:ext cx="6203060" cy="4924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Comportamiento del agente </a:t>
            </a:r>
            <a:r>
              <a:rPr lang="es-MX" i="1" dirty="0"/>
              <a:t>Persona</a:t>
            </a:r>
          </a:p>
        </p:txBody>
      </p:sp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4353800E-F3AC-4384-48EC-776C825B9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143" y="672272"/>
            <a:ext cx="5641658" cy="607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4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AB200-55C6-13BC-4194-94DC180E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12B404C-BBD8-AFAE-EFBF-F82600BE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31060-8DBE-486E-AC06-107CCB533030}" type="slidenum">
              <a:rPr lang="en-US" smtClean="0"/>
              <a:t>11</a:t>
            </a:fld>
            <a:endParaRPr lang="en-U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C64B69F-D6F7-D9B3-D0FC-BA15F4E9D5D8}"/>
              </a:ext>
            </a:extLst>
          </p:cNvPr>
          <p:cNvSpPr txBox="1"/>
          <p:nvPr/>
        </p:nvSpPr>
        <p:spPr>
          <a:xfrm>
            <a:off x="109395" y="1845718"/>
            <a:ext cx="2060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/>
              <a:t>Conjunto de agentes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4535EA9-4582-2669-CE8E-B52A24374DD4}"/>
              </a:ext>
            </a:extLst>
          </p:cNvPr>
          <p:cNvSpPr txBox="1"/>
          <p:nvPr/>
        </p:nvSpPr>
        <p:spPr>
          <a:xfrm>
            <a:off x="113909" y="3346683"/>
            <a:ext cx="1702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/>
              <a:t>Relaciones e interacciones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5934FB4-91AD-10D3-16B4-FC0A2119942B}"/>
              </a:ext>
            </a:extLst>
          </p:cNvPr>
          <p:cNvSpPr txBox="1"/>
          <p:nvPr/>
        </p:nvSpPr>
        <p:spPr>
          <a:xfrm>
            <a:off x="197319" y="5586311"/>
            <a:ext cx="1702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/>
              <a:t>Ambiente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A56CC79B-C0D7-BC0F-D38E-616451CDCD25}"/>
              </a:ext>
            </a:extLst>
          </p:cNvPr>
          <p:cNvSpPr/>
          <p:nvPr/>
        </p:nvSpPr>
        <p:spPr>
          <a:xfrm>
            <a:off x="845539" y="2256814"/>
            <a:ext cx="1347628" cy="40019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err="1">
                <a:cs typeface="Poppins Light" panose="00000400000000000000" pitchFamily="2" charset="0"/>
              </a:rPr>
              <a:t>Species</a:t>
            </a:r>
            <a:endParaRPr lang="es-MX" sz="1600">
              <a:cs typeface="Poppins Light" panose="00000400000000000000" pitchFamily="2" charset="0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B31E4F72-082A-DF2A-EDFC-226DBF37A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57" y="692175"/>
            <a:ext cx="952829" cy="8087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F6CA492F-8309-1514-36CB-86FB241960FE}"/>
              </a:ext>
            </a:extLst>
          </p:cNvPr>
          <p:cNvSpPr/>
          <p:nvPr/>
        </p:nvSpPr>
        <p:spPr>
          <a:xfrm>
            <a:off x="845539" y="4001599"/>
            <a:ext cx="1361888" cy="4001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err="1">
                <a:cs typeface="Poppins Light" panose="00000400000000000000" pitchFamily="2" charset="0"/>
              </a:rPr>
              <a:t>Reflex</a:t>
            </a:r>
            <a:endParaRPr lang="es-MX" sz="1600">
              <a:cs typeface="Poppins Light" panose="00000400000000000000" pitchFamily="2" charset="0"/>
            </a:endParaRP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EA1668A0-2DB4-3657-4677-89B85F056DE9}"/>
              </a:ext>
            </a:extLst>
          </p:cNvPr>
          <p:cNvSpPr/>
          <p:nvPr/>
        </p:nvSpPr>
        <p:spPr>
          <a:xfrm>
            <a:off x="845537" y="4519312"/>
            <a:ext cx="1361889" cy="4001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err="1">
                <a:cs typeface="Poppins Light" panose="00000400000000000000" pitchFamily="2" charset="0"/>
              </a:rPr>
              <a:t>Actions</a:t>
            </a:r>
            <a:endParaRPr lang="es-MX" sz="1600">
              <a:cs typeface="Poppins Light" panose="00000400000000000000" pitchFamily="2" charset="0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C817BA54-3232-91E3-BC71-7693AFA1CCD8}"/>
              </a:ext>
            </a:extLst>
          </p:cNvPr>
          <p:cNvSpPr/>
          <p:nvPr/>
        </p:nvSpPr>
        <p:spPr>
          <a:xfrm>
            <a:off x="845537" y="5918102"/>
            <a:ext cx="1347628" cy="400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err="1">
                <a:cs typeface="Poppins Light" panose="00000400000000000000" pitchFamily="2" charset="0"/>
              </a:rPr>
              <a:t>Species</a:t>
            </a:r>
            <a:endParaRPr lang="es-MX" sz="1600">
              <a:cs typeface="Poppins Light" panose="00000400000000000000" pitchFamily="2" charset="0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5D6A5F47-50B4-30E8-6C2B-BFFAC856C4A1}"/>
              </a:ext>
            </a:extLst>
          </p:cNvPr>
          <p:cNvSpPr/>
          <p:nvPr/>
        </p:nvSpPr>
        <p:spPr>
          <a:xfrm>
            <a:off x="3900594" y="1702789"/>
            <a:ext cx="1389435" cy="4261773"/>
          </a:xfrm>
          <a:prstGeom prst="rect">
            <a:avLst/>
          </a:prstGeom>
          <a:solidFill>
            <a:srgbClr val="358F7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18A636B6-F692-1B4B-A6BA-25A63A1EEE35}"/>
              </a:ext>
            </a:extLst>
          </p:cNvPr>
          <p:cNvSpPr/>
          <p:nvPr/>
        </p:nvSpPr>
        <p:spPr>
          <a:xfrm>
            <a:off x="8273737" y="1700515"/>
            <a:ext cx="1389435" cy="4261773"/>
          </a:xfrm>
          <a:prstGeom prst="rect">
            <a:avLst/>
          </a:prstGeom>
          <a:solidFill>
            <a:srgbClr val="358F7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74438BB-A73F-9010-A9AA-882290B12080}"/>
              </a:ext>
            </a:extLst>
          </p:cNvPr>
          <p:cNvSpPr/>
          <p:nvPr/>
        </p:nvSpPr>
        <p:spPr>
          <a:xfrm>
            <a:off x="9722099" y="1711577"/>
            <a:ext cx="1389435" cy="4261773"/>
          </a:xfrm>
          <a:prstGeom prst="rect">
            <a:avLst/>
          </a:prstGeom>
          <a:solidFill>
            <a:srgbClr val="358F7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8ADC1A0F-B19A-CDDE-B3B4-8D9D3C996853}"/>
              </a:ext>
            </a:extLst>
          </p:cNvPr>
          <p:cNvSpPr/>
          <p:nvPr/>
        </p:nvSpPr>
        <p:spPr>
          <a:xfrm>
            <a:off x="5369982" y="1701274"/>
            <a:ext cx="1389435" cy="4261773"/>
          </a:xfrm>
          <a:prstGeom prst="rect">
            <a:avLst/>
          </a:prstGeom>
          <a:solidFill>
            <a:srgbClr val="358F7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3C1A3D9-65FE-DD3C-2ADA-727A003F7185}"/>
              </a:ext>
            </a:extLst>
          </p:cNvPr>
          <p:cNvSpPr/>
          <p:nvPr/>
        </p:nvSpPr>
        <p:spPr>
          <a:xfrm>
            <a:off x="6824815" y="1702349"/>
            <a:ext cx="1389435" cy="4261773"/>
          </a:xfrm>
          <a:prstGeom prst="rect">
            <a:avLst/>
          </a:prstGeom>
          <a:solidFill>
            <a:srgbClr val="358F7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BACC189F-07D5-6FC0-146F-2ED297F3020C}"/>
              </a:ext>
            </a:extLst>
          </p:cNvPr>
          <p:cNvSpPr/>
          <p:nvPr/>
        </p:nvSpPr>
        <p:spPr>
          <a:xfrm>
            <a:off x="2434706" y="1703108"/>
            <a:ext cx="1389435" cy="4261773"/>
          </a:xfrm>
          <a:prstGeom prst="rect">
            <a:avLst/>
          </a:prstGeom>
          <a:solidFill>
            <a:srgbClr val="358F7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498EC623-3AFA-AD3D-4F58-3CEE8066F1A9}"/>
              </a:ext>
            </a:extLst>
          </p:cNvPr>
          <p:cNvSpPr/>
          <p:nvPr/>
        </p:nvSpPr>
        <p:spPr>
          <a:xfrm>
            <a:off x="2267895" y="893119"/>
            <a:ext cx="8987008" cy="549853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E76DD4E-E846-DC59-7988-6EB88527CD59}"/>
              </a:ext>
            </a:extLst>
          </p:cNvPr>
          <p:cNvSpPr txBox="1"/>
          <p:nvPr/>
        </p:nvSpPr>
        <p:spPr>
          <a:xfrm>
            <a:off x="2756005" y="5991101"/>
            <a:ext cx="905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/>
              <a:t>Ciudad</a:t>
            </a:r>
            <a:endParaRPr lang="es-MX" sz="1600" b="1"/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94AAC398-E8ED-C21E-0E7B-14DF652E01BF}"/>
              </a:ext>
            </a:extLst>
          </p:cNvPr>
          <p:cNvGrpSpPr/>
          <p:nvPr/>
        </p:nvGrpSpPr>
        <p:grpSpPr>
          <a:xfrm>
            <a:off x="2531610" y="1784443"/>
            <a:ext cx="1205863" cy="480877"/>
            <a:chOff x="3958315" y="1775937"/>
            <a:chExt cx="1158432" cy="480877"/>
          </a:xfrm>
        </p:grpSpPr>
        <p:sp>
          <p:nvSpPr>
            <p:cNvPr id="49" name="Rectángulo redondeado 9">
              <a:extLst>
                <a:ext uri="{FF2B5EF4-FFF2-40B4-BE49-F238E27FC236}">
                  <a16:creationId xmlns:a16="http://schemas.microsoft.com/office/drawing/2014/main" id="{99B96825-437F-11FC-E7CD-D70BBC899EEE}"/>
                </a:ext>
              </a:extLst>
            </p:cNvPr>
            <p:cNvSpPr/>
            <p:nvPr/>
          </p:nvSpPr>
          <p:spPr>
            <a:xfrm flipV="1">
              <a:off x="3958315" y="1775937"/>
              <a:ext cx="1158432" cy="480877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5EA139D8-092A-BE10-8110-B65E35086B9F}"/>
                </a:ext>
              </a:extLst>
            </p:cNvPr>
            <p:cNvSpPr txBox="1"/>
            <p:nvPr/>
          </p:nvSpPr>
          <p:spPr>
            <a:xfrm>
              <a:off x="3958315" y="1841316"/>
              <a:ext cx="1132485" cy="276999"/>
            </a:xfrm>
            <a:prstGeom prst="rect">
              <a:avLst/>
            </a:prstGeom>
            <a:noFill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sz="1200" dirty="0"/>
                <a:t>Persona</a:t>
              </a:r>
              <a:endParaRPr lang="es-MX" sz="1600" dirty="0"/>
            </a:p>
          </p:txBody>
        </p: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36489673-264F-5E66-5DAB-0F89CE86BC83}"/>
              </a:ext>
            </a:extLst>
          </p:cNvPr>
          <p:cNvGrpSpPr/>
          <p:nvPr/>
        </p:nvGrpSpPr>
        <p:grpSpPr>
          <a:xfrm>
            <a:off x="8335549" y="1757546"/>
            <a:ext cx="1272873" cy="480877"/>
            <a:chOff x="6043971" y="1785482"/>
            <a:chExt cx="1035311" cy="480877"/>
          </a:xfrm>
        </p:grpSpPr>
        <p:sp>
          <p:nvSpPr>
            <p:cNvPr id="56" name="Rectángulo redondeado 8">
              <a:extLst>
                <a:ext uri="{FF2B5EF4-FFF2-40B4-BE49-F238E27FC236}">
                  <a16:creationId xmlns:a16="http://schemas.microsoft.com/office/drawing/2014/main" id="{2072130F-F42E-DF92-657A-37033FB20388}"/>
                </a:ext>
              </a:extLst>
            </p:cNvPr>
            <p:cNvSpPr/>
            <p:nvPr/>
          </p:nvSpPr>
          <p:spPr>
            <a:xfrm flipV="1">
              <a:off x="6048624" y="1785482"/>
              <a:ext cx="1030658" cy="480877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EB0D1499-787A-1F23-2096-C4005C1D9295}"/>
                </a:ext>
              </a:extLst>
            </p:cNvPr>
            <p:cNvSpPr txBox="1"/>
            <p:nvPr/>
          </p:nvSpPr>
          <p:spPr>
            <a:xfrm>
              <a:off x="6043971" y="1834071"/>
              <a:ext cx="1030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dirty="0">
                  <a:solidFill>
                    <a:schemeClr val="bg1"/>
                  </a:solidFill>
                </a:rPr>
                <a:t>Intersección</a:t>
              </a:r>
              <a:endParaRPr lang="es-MX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88704B87-40E6-7D54-43F6-CB89F46F67CD}"/>
              </a:ext>
            </a:extLst>
          </p:cNvPr>
          <p:cNvGrpSpPr/>
          <p:nvPr/>
        </p:nvGrpSpPr>
        <p:grpSpPr>
          <a:xfrm>
            <a:off x="9781801" y="1748386"/>
            <a:ext cx="1249365" cy="480877"/>
            <a:chOff x="5740570" y="1035823"/>
            <a:chExt cx="854804" cy="480877"/>
          </a:xfrm>
        </p:grpSpPr>
        <p:sp>
          <p:nvSpPr>
            <p:cNvPr id="64" name="Rectángulo redondeado 21">
              <a:extLst>
                <a:ext uri="{FF2B5EF4-FFF2-40B4-BE49-F238E27FC236}">
                  <a16:creationId xmlns:a16="http://schemas.microsoft.com/office/drawing/2014/main" id="{CF8779D4-8D38-2E89-F10D-A39145FF9B60}"/>
                </a:ext>
              </a:extLst>
            </p:cNvPr>
            <p:cNvSpPr/>
            <p:nvPr/>
          </p:nvSpPr>
          <p:spPr>
            <a:xfrm flipV="1">
              <a:off x="5740570" y="1035823"/>
              <a:ext cx="854804" cy="480877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6B0DDCE2-EDEE-578D-2F14-25883817A7E3}"/>
                </a:ext>
              </a:extLst>
            </p:cNvPr>
            <p:cNvSpPr txBox="1"/>
            <p:nvPr/>
          </p:nvSpPr>
          <p:spPr>
            <a:xfrm>
              <a:off x="5740570" y="1114915"/>
              <a:ext cx="854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>
                  <a:solidFill>
                    <a:schemeClr val="bg1"/>
                  </a:solidFill>
                </a:rPr>
                <a:t>Camino</a:t>
              </a:r>
              <a:endParaRPr lang="es-MX" sz="1600">
                <a:solidFill>
                  <a:schemeClr val="bg1"/>
                </a:solidFill>
              </a:endParaRPr>
            </a:p>
          </p:txBody>
        </p:sp>
      </p:grpSp>
      <p:pic>
        <p:nvPicPr>
          <p:cNvPr id="69" name="Imagen 68" descr="Imagen que contiene coche, camión&#10;&#10;Descripción generada automáticamente">
            <a:extLst>
              <a:ext uri="{FF2B5EF4-FFF2-40B4-BE49-F238E27FC236}">
                <a16:creationId xmlns:a16="http://schemas.microsoft.com/office/drawing/2014/main" id="{EE30B168-2FD5-7299-C373-9F93753A5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43" y="1037669"/>
            <a:ext cx="520232" cy="520232"/>
          </a:xfrm>
          <a:prstGeom prst="rect">
            <a:avLst/>
          </a:prstGeom>
        </p:spPr>
      </p:pic>
      <p:pic>
        <p:nvPicPr>
          <p:cNvPr id="70" name="Imagen 69" descr="Logotipo&#10;&#10;Descripción generada automáticamente">
            <a:extLst>
              <a:ext uri="{FF2B5EF4-FFF2-40B4-BE49-F238E27FC236}">
                <a16:creationId xmlns:a16="http://schemas.microsoft.com/office/drawing/2014/main" id="{316C1F3D-58F3-910E-EE1C-6A8316901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52" y="1044061"/>
            <a:ext cx="521349" cy="521349"/>
          </a:xfrm>
          <a:prstGeom prst="rect">
            <a:avLst/>
          </a:prstGeom>
        </p:spPr>
      </p:pic>
      <p:grpSp>
        <p:nvGrpSpPr>
          <p:cNvPr id="71" name="Grupo 70">
            <a:extLst>
              <a:ext uri="{FF2B5EF4-FFF2-40B4-BE49-F238E27FC236}">
                <a16:creationId xmlns:a16="http://schemas.microsoft.com/office/drawing/2014/main" id="{F672C815-17C9-232D-47E7-30F154C68FA5}"/>
              </a:ext>
            </a:extLst>
          </p:cNvPr>
          <p:cNvGrpSpPr/>
          <p:nvPr/>
        </p:nvGrpSpPr>
        <p:grpSpPr>
          <a:xfrm>
            <a:off x="3989397" y="1767224"/>
            <a:ext cx="1246306" cy="527044"/>
            <a:chOff x="3958315" y="1775937"/>
            <a:chExt cx="1158432" cy="527044"/>
          </a:xfrm>
        </p:grpSpPr>
        <p:sp>
          <p:nvSpPr>
            <p:cNvPr id="72" name="Rectángulo redondeado 9">
              <a:extLst>
                <a:ext uri="{FF2B5EF4-FFF2-40B4-BE49-F238E27FC236}">
                  <a16:creationId xmlns:a16="http://schemas.microsoft.com/office/drawing/2014/main" id="{F5A3C12C-1BB2-722C-FE35-CE050D55213D}"/>
                </a:ext>
              </a:extLst>
            </p:cNvPr>
            <p:cNvSpPr/>
            <p:nvPr/>
          </p:nvSpPr>
          <p:spPr>
            <a:xfrm flipV="1">
              <a:off x="3958315" y="1775937"/>
              <a:ext cx="1158432" cy="480877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3" name="CuadroTexto 72">
              <a:extLst>
                <a:ext uri="{FF2B5EF4-FFF2-40B4-BE49-F238E27FC236}">
                  <a16:creationId xmlns:a16="http://schemas.microsoft.com/office/drawing/2014/main" id="{E96CCD7B-5BE0-D264-FBE2-F302CC9065D4}"/>
                </a:ext>
              </a:extLst>
            </p:cNvPr>
            <p:cNvSpPr txBox="1"/>
            <p:nvPr/>
          </p:nvSpPr>
          <p:spPr>
            <a:xfrm>
              <a:off x="3958315" y="1841316"/>
              <a:ext cx="1142268" cy="461665"/>
            </a:xfrm>
            <a:prstGeom prst="rect">
              <a:avLst/>
            </a:prstGeom>
            <a:noFill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sz="1200" dirty="0"/>
                <a:t>Medio de transporte</a:t>
              </a:r>
              <a:endParaRPr lang="es-MX" sz="1600" dirty="0"/>
            </a:p>
          </p:txBody>
        </p:sp>
      </p:grpSp>
      <p:pic>
        <p:nvPicPr>
          <p:cNvPr id="74" name="Imagen 73" descr="Icono&#10;&#10;Descripción generada automáticamente">
            <a:extLst>
              <a:ext uri="{FF2B5EF4-FFF2-40B4-BE49-F238E27FC236}">
                <a16:creationId xmlns:a16="http://schemas.microsoft.com/office/drawing/2014/main" id="{C35ACDD9-8526-EA94-FD6F-5727D8194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49" y="1361008"/>
            <a:ext cx="372174" cy="372174"/>
          </a:xfrm>
          <a:prstGeom prst="rect">
            <a:avLst/>
          </a:prstGeom>
        </p:spPr>
      </p:pic>
      <p:grpSp>
        <p:nvGrpSpPr>
          <p:cNvPr id="75" name="Grupo 74">
            <a:extLst>
              <a:ext uri="{FF2B5EF4-FFF2-40B4-BE49-F238E27FC236}">
                <a16:creationId xmlns:a16="http://schemas.microsoft.com/office/drawing/2014/main" id="{3D6F1AAF-C3DE-2878-FDD4-9DBA2B4D30F8}"/>
              </a:ext>
            </a:extLst>
          </p:cNvPr>
          <p:cNvGrpSpPr/>
          <p:nvPr/>
        </p:nvGrpSpPr>
        <p:grpSpPr>
          <a:xfrm>
            <a:off x="5447210" y="1757546"/>
            <a:ext cx="1243719" cy="480877"/>
            <a:chOff x="3958315" y="1775937"/>
            <a:chExt cx="1158432" cy="480877"/>
          </a:xfrm>
        </p:grpSpPr>
        <p:sp>
          <p:nvSpPr>
            <p:cNvPr id="76" name="Rectángulo redondeado 9">
              <a:extLst>
                <a:ext uri="{FF2B5EF4-FFF2-40B4-BE49-F238E27FC236}">
                  <a16:creationId xmlns:a16="http://schemas.microsoft.com/office/drawing/2014/main" id="{C6FA6CD6-F771-D45E-2199-C936387DD936}"/>
                </a:ext>
              </a:extLst>
            </p:cNvPr>
            <p:cNvSpPr/>
            <p:nvPr/>
          </p:nvSpPr>
          <p:spPr>
            <a:xfrm flipV="1">
              <a:off x="3958315" y="1775937"/>
              <a:ext cx="1158432" cy="480877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C505D2FA-9341-9277-C260-F1FB42321889}"/>
                </a:ext>
              </a:extLst>
            </p:cNvPr>
            <p:cNvSpPr txBox="1"/>
            <p:nvPr/>
          </p:nvSpPr>
          <p:spPr>
            <a:xfrm>
              <a:off x="3958315" y="1841316"/>
              <a:ext cx="11324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err="1">
                  <a:solidFill>
                    <a:schemeClr val="bg1"/>
                  </a:solidFill>
                </a:rPr>
                <a:t>MiBici</a:t>
              </a:r>
              <a:endParaRPr lang="es-MX" sz="1600">
                <a:solidFill>
                  <a:schemeClr val="bg1"/>
                </a:solidFill>
              </a:endParaRPr>
            </a:p>
          </p:txBody>
        </p:sp>
      </p:grpSp>
      <p:pic>
        <p:nvPicPr>
          <p:cNvPr id="81" name="Imagen 80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0881CEDB-EA34-F919-9C74-9FC74E35B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531" y="1108186"/>
            <a:ext cx="480877" cy="480877"/>
          </a:xfrm>
          <a:prstGeom prst="rect">
            <a:avLst/>
          </a:prstGeom>
        </p:spPr>
      </p:pic>
      <p:pic>
        <p:nvPicPr>
          <p:cNvPr id="82" name="Imagen 81" descr="Icono&#10;&#10;Descripción generada automáticamente">
            <a:extLst>
              <a:ext uri="{FF2B5EF4-FFF2-40B4-BE49-F238E27FC236}">
                <a16:creationId xmlns:a16="http://schemas.microsoft.com/office/drawing/2014/main" id="{DE5EF58A-A009-61CD-84B7-E5F63FFDA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81" y="1349465"/>
            <a:ext cx="368851" cy="368851"/>
          </a:xfrm>
          <a:prstGeom prst="rect">
            <a:avLst/>
          </a:prstGeom>
        </p:spPr>
      </p:pic>
      <p:pic>
        <p:nvPicPr>
          <p:cNvPr id="83" name="Imagen 82" descr="Icono&#10;&#10;Descripción generada automáticamente">
            <a:extLst>
              <a:ext uri="{FF2B5EF4-FFF2-40B4-BE49-F238E27FC236}">
                <a16:creationId xmlns:a16="http://schemas.microsoft.com/office/drawing/2014/main" id="{C6B859A5-421F-8D8C-BCFD-9400457121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871" y="1026371"/>
            <a:ext cx="609604" cy="609604"/>
          </a:xfrm>
          <a:prstGeom prst="rect">
            <a:avLst/>
          </a:prstGeom>
        </p:spPr>
      </p:pic>
      <p:sp>
        <p:nvSpPr>
          <p:cNvPr id="84" name="Elipse 83">
            <a:extLst>
              <a:ext uri="{FF2B5EF4-FFF2-40B4-BE49-F238E27FC236}">
                <a16:creationId xmlns:a16="http://schemas.microsoft.com/office/drawing/2014/main" id="{77D6DB77-35B6-D0F2-C0AF-3E2B020C7157}"/>
              </a:ext>
            </a:extLst>
          </p:cNvPr>
          <p:cNvSpPr/>
          <p:nvPr/>
        </p:nvSpPr>
        <p:spPr>
          <a:xfrm>
            <a:off x="2831686" y="2628826"/>
            <a:ext cx="325315" cy="307731"/>
          </a:xfrm>
          <a:prstGeom prst="ellipse">
            <a:avLst/>
          </a:prstGeom>
          <a:solidFill>
            <a:srgbClr val="D08CC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208216B2-43AC-C2A6-C64A-98591D15C1C0}"/>
              </a:ext>
            </a:extLst>
          </p:cNvPr>
          <p:cNvSpPr/>
          <p:nvPr/>
        </p:nvSpPr>
        <p:spPr>
          <a:xfrm>
            <a:off x="4359309" y="3251270"/>
            <a:ext cx="325315" cy="307731"/>
          </a:xfrm>
          <a:prstGeom prst="ellipse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A8B2F3DA-5D3C-942C-FE0D-F1CB7E02C157}"/>
              </a:ext>
            </a:extLst>
          </p:cNvPr>
          <p:cNvSpPr/>
          <p:nvPr/>
        </p:nvSpPr>
        <p:spPr>
          <a:xfrm>
            <a:off x="4372866" y="3786862"/>
            <a:ext cx="325315" cy="307731"/>
          </a:xfrm>
          <a:prstGeom prst="ellipse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4BFF8826-C106-DC00-CBF1-63C622A6E7A6}"/>
              </a:ext>
            </a:extLst>
          </p:cNvPr>
          <p:cNvSpPr/>
          <p:nvPr/>
        </p:nvSpPr>
        <p:spPr>
          <a:xfrm>
            <a:off x="10299268" y="4321007"/>
            <a:ext cx="325315" cy="307731"/>
          </a:xfrm>
          <a:prstGeom prst="ellipse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D6E20E6C-F2BE-002D-F218-E82A33AADC78}"/>
              </a:ext>
            </a:extLst>
          </p:cNvPr>
          <p:cNvSpPr/>
          <p:nvPr/>
        </p:nvSpPr>
        <p:spPr>
          <a:xfrm>
            <a:off x="4359309" y="4331361"/>
            <a:ext cx="325315" cy="307731"/>
          </a:xfrm>
          <a:prstGeom prst="ellipse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E49D2C70-0155-61AF-26BF-6990DAB2B10F}"/>
              </a:ext>
            </a:extLst>
          </p:cNvPr>
          <p:cNvSpPr/>
          <p:nvPr/>
        </p:nvSpPr>
        <p:spPr>
          <a:xfrm>
            <a:off x="8474717" y="2482239"/>
            <a:ext cx="325315" cy="307731"/>
          </a:xfrm>
          <a:prstGeom prst="ellips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90E59C15-5FCA-E7F6-B52D-636642B9E8E5}"/>
              </a:ext>
            </a:extLst>
          </p:cNvPr>
          <p:cNvSpPr/>
          <p:nvPr/>
        </p:nvSpPr>
        <p:spPr>
          <a:xfrm>
            <a:off x="9817668" y="2482238"/>
            <a:ext cx="325315" cy="307731"/>
          </a:xfrm>
          <a:prstGeom prst="ellips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00" name="Conector recto de flecha 99">
            <a:extLst>
              <a:ext uri="{FF2B5EF4-FFF2-40B4-BE49-F238E27FC236}">
                <a16:creationId xmlns:a16="http://schemas.microsoft.com/office/drawing/2014/main" id="{546463B7-A2FC-ACF9-30B9-E052CB72919F}"/>
              </a:ext>
            </a:extLst>
          </p:cNvPr>
          <p:cNvCxnSpPr>
            <a:stCxn id="96" idx="6"/>
            <a:endCxn id="99" idx="2"/>
          </p:cNvCxnSpPr>
          <p:nvPr/>
        </p:nvCxnSpPr>
        <p:spPr>
          <a:xfrm flipV="1">
            <a:off x="8800032" y="2636104"/>
            <a:ext cx="1017636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87DAD714-3CE0-71B6-A3BD-9D621B5A2524}"/>
              </a:ext>
            </a:extLst>
          </p:cNvPr>
          <p:cNvSpPr txBox="1"/>
          <p:nvPr/>
        </p:nvSpPr>
        <p:spPr>
          <a:xfrm>
            <a:off x="9022553" y="2402275"/>
            <a:ext cx="529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b="1"/>
              <a:t>une</a:t>
            </a:r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09AA6344-0844-4059-FDEC-3D1262166159}"/>
              </a:ext>
            </a:extLst>
          </p:cNvPr>
          <p:cNvSpPr/>
          <p:nvPr/>
        </p:nvSpPr>
        <p:spPr>
          <a:xfrm>
            <a:off x="4388794" y="2627278"/>
            <a:ext cx="325315" cy="307731"/>
          </a:xfrm>
          <a:prstGeom prst="ellipse">
            <a:avLst/>
          </a:prstGeom>
          <a:solidFill>
            <a:srgbClr val="D08CC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8" name="Elipse 107">
            <a:extLst>
              <a:ext uri="{FF2B5EF4-FFF2-40B4-BE49-F238E27FC236}">
                <a16:creationId xmlns:a16="http://schemas.microsoft.com/office/drawing/2014/main" id="{1A6C6546-2F8A-8357-76A3-311F61498834}"/>
              </a:ext>
            </a:extLst>
          </p:cNvPr>
          <p:cNvSpPr/>
          <p:nvPr/>
        </p:nvSpPr>
        <p:spPr>
          <a:xfrm>
            <a:off x="7413462" y="3791839"/>
            <a:ext cx="325315" cy="307731"/>
          </a:xfrm>
          <a:prstGeom prst="ellipse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9" name="Elipse 108">
            <a:extLst>
              <a:ext uri="{FF2B5EF4-FFF2-40B4-BE49-F238E27FC236}">
                <a16:creationId xmlns:a16="http://schemas.microsoft.com/office/drawing/2014/main" id="{6B2DA52E-B106-69B6-23A7-262F99FC46FA}"/>
              </a:ext>
            </a:extLst>
          </p:cNvPr>
          <p:cNvSpPr/>
          <p:nvPr/>
        </p:nvSpPr>
        <p:spPr>
          <a:xfrm>
            <a:off x="5786548" y="3262084"/>
            <a:ext cx="325315" cy="307731"/>
          </a:xfrm>
          <a:prstGeom prst="ellipse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10" name="Conector recto de flecha 109">
            <a:extLst>
              <a:ext uri="{FF2B5EF4-FFF2-40B4-BE49-F238E27FC236}">
                <a16:creationId xmlns:a16="http://schemas.microsoft.com/office/drawing/2014/main" id="{43B35DEB-FBB6-3E0B-9312-27FDBC830E4F}"/>
              </a:ext>
            </a:extLst>
          </p:cNvPr>
          <p:cNvCxnSpPr>
            <a:cxnSpLocks/>
            <a:stCxn id="84" idx="6"/>
            <a:endCxn id="106" idx="2"/>
          </p:cNvCxnSpPr>
          <p:nvPr/>
        </p:nvCxnSpPr>
        <p:spPr>
          <a:xfrm flipV="1">
            <a:off x="3157001" y="2781144"/>
            <a:ext cx="1231793" cy="154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cto de flecha 110">
            <a:extLst>
              <a:ext uri="{FF2B5EF4-FFF2-40B4-BE49-F238E27FC236}">
                <a16:creationId xmlns:a16="http://schemas.microsoft.com/office/drawing/2014/main" id="{C2485AE0-CBA4-69DE-CF51-B4E5E47A13F5}"/>
              </a:ext>
            </a:extLst>
          </p:cNvPr>
          <p:cNvCxnSpPr>
            <a:cxnSpLocks/>
            <a:stCxn id="85" idx="6"/>
            <a:endCxn id="109" idx="2"/>
          </p:cNvCxnSpPr>
          <p:nvPr/>
        </p:nvCxnSpPr>
        <p:spPr>
          <a:xfrm>
            <a:off x="4684624" y="3405136"/>
            <a:ext cx="1101924" cy="108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de flecha 112">
            <a:extLst>
              <a:ext uri="{FF2B5EF4-FFF2-40B4-BE49-F238E27FC236}">
                <a16:creationId xmlns:a16="http://schemas.microsoft.com/office/drawing/2014/main" id="{B3B47D4D-F96E-4DF3-8BF5-3E47F8CA2E8B}"/>
              </a:ext>
            </a:extLst>
          </p:cNvPr>
          <p:cNvCxnSpPr>
            <a:cxnSpLocks/>
            <a:stCxn id="86" idx="6"/>
            <a:endCxn id="108" idx="2"/>
          </p:cNvCxnSpPr>
          <p:nvPr/>
        </p:nvCxnSpPr>
        <p:spPr>
          <a:xfrm>
            <a:off x="4698181" y="3940728"/>
            <a:ext cx="2715281" cy="497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0C8B65D8-DC6C-637E-2155-5B4AE3A1EB38}"/>
              </a:ext>
            </a:extLst>
          </p:cNvPr>
          <p:cNvSpPr txBox="1"/>
          <p:nvPr/>
        </p:nvSpPr>
        <p:spPr>
          <a:xfrm>
            <a:off x="2905317" y="2404517"/>
            <a:ext cx="987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b="1" dirty="0"/>
              <a:t>elige</a:t>
            </a:r>
          </a:p>
        </p:txBody>
      </p: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710F8540-C4D6-8D51-857C-7C64D54D3C9C}"/>
              </a:ext>
            </a:extLst>
          </p:cNvPr>
          <p:cNvSpPr txBox="1"/>
          <p:nvPr/>
        </p:nvSpPr>
        <p:spPr>
          <a:xfrm>
            <a:off x="4602543" y="3074250"/>
            <a:ext cx="987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b="1" dirty="0"/>
              <a:t>Se dirige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FC18D2DA-BD1C-0D94-DCF3-5419C338C34A}"/>
              </a:ext>
            </a:extLst>
          </p:cNvPr>
          <p:cNvSpPr txBox="1"/>
          <p:nvPr/>
        </p:nvSpPr>
        <p:spPr>
          <a:xfrm>
            <a:off x="5218207" y="3687910"/>
            <a:ext cx="987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b="1" dirty="0"/>
              <a:t>Lleva a</a:t>
            </a:r>
          </a:p>
        </p:txBody>
      </p:sp>
      <p:cxnSp>
        <p:nvCxnSpPr>
          <p:cNvPr id="121" name="Conector recto de flecha 120">
            <a:extLst>
              <a:ext uri="{FF2B5EF4-FFF2-40B4-BE49-F238E27FC236}">
                <a16:creationId xmlns:a16="http://schemas.microsoft.com/office/drawing/2014/main" id="{2D050571-71F9-71A1-3730-2FAB29219B8B}"/>
              </a:ext>
            </a:extLst>
          </p:cNvPr>
          <p:cNvCxnSpPr>
            <a:cxnSpLocks/>
            <a:stCxn id="95" idx="6"/>
            <a:endCxn id="94" idx="2"/>
          </p:cNvCxnSpPr>
          <p:nvPr/>
        </p:nvCxnSpPr>
        <p:spPr>
          <a:xfrm flipV="1">
            <a:off x="4684624" y="4474873"/>
            <a:ext cx="5614644" cy="1035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8C737A75-62B8-F5A3-4FF5-8DB639E1946A}"/>
              </a:ext>
            </a:extLst>
          </p:cNvPr>
          <p:cNvSpPr txBox="1"/>
          <p:nvPr/>
        </p:nvSpPr>
        <p:spPr>
          <a:xfrm>
            <a:off x="6712694" y="4227328"/>
            <a:ext cx="987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b="1" dirty="0"/>
              <a:t>transitan</a:t>
            </a:r>
          </a:p>
        </p:txBody>
      </p:sp>
      <p:pic>
        <p:nvPicPr>
          <p:cNvPr id="124" name="Imagen 123" descr="Forma&#10;&#10;Descripción generada automáticamente con confianza baja">
            <a:extLst>
              <a:ext uri="{FF2B5EF4-FFF2-40B4-BE49-F238E27FC236}">
                <a16:creationId xmlns:a16="http://schemas.microsoft.com/office/drawing/2014/main" id="{DC567198-AFE8-20AC-EC6B-C74FEECA63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663" y="1108426"/>
            <a:ext cx="533058" cy="533058"/>
          </a:xfrm>
          <a:prstGeom prst="rect">
            <a:avLst/>
          </a:prstGeom>
        </p:spPr>
      </p:pic>
      <p:grpSp>
        <p:nvGrpSpPr>
          <p:cNvPr id="125" name="Grupo 124">
            <a:extLst>
              <a:ext uri="{FF2B5EF4-FFF2-40B4-BE49-F238E27FC236}">
                <a16:creationId xmlns:a16="http://schemas.microsoft.com/office/drawing/2014/main" id="{76108366-4C01-9602-DD89-2F30D23978A3}"/>
              </a:ext>
            </a:extLst>
          </p:cNvPr>
          <p:cNvGrpSpPr/>
          <p:nvPr/>
        </p:nvGrpSpPr>
        <p:grpSpPr>
          <a:xfrm>
            <a:off x="6891168" y="1760139"/>
            <a:ext cx="1254654" cy="480877"/>
            <a:chOff x="3958315" y="1775937"/>
            <a:chExt cx="1158432" cy="480877"/>
          </a:xfrm>
        </p:grpSpPr>
        <p:sp>
          <p:nvSpPr>
            <p:cNvPr id="126" name="Rectángulo redondeado 9">
              <a:extLst>
                <a:ext uri="{FF2B5EF4-FFF2-40B4-BE49-F238E27FC236}">
                  <a16:creationId xmlns:a16="http://schemas.microsoft.com/office/drawing/2014/main" id="{70373D8A-4C59-DB40-B2D4-1BBA9D502E6B}"/>
                </a:ext>
              </a:extLst>
            </p:cNvPr>
            <p:cNvSpPr/>
            <p:nvPr/>
          </p:nvSpPr>
          <p:spPr>
            <a:xfrm flipV="1">
              <a:off x="3958315" y="1775937"/>
              <a:ext cx="1158432" cy="480877"/>
            </a:xfrm>
            <a:prstGeom prst="round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8" name="CuadroTexto 127">
              <a:extLst>
                <a:ext uri="{FF2B5EF4-FFF2-40B4-BE49-F238E27FC236}">
                  <a16:creationId xmlns:a16="http://schemas.microsoft.com/office/drawing/2014/main" id="{72BF008B-043F-FAD9-40B4-AE2286131A83}"/>
                </a:ext>
              </a:extLst>
            </p:cNvPr>
            <p:cNvSpPr txBox="1"/>
            <p:nvPr/>
          </p:nvSpPr>
          <p:spPr>
            <a:xfrm>
              <a:off x="3958315" y="1841316"/>
              <a:ext cx="11324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dirty="0">
                  <a:solidFill>
                    <a:schemeClr val="bg1"/>
                  </a:solidFill>
                </a:rPr>
                <a:t>Negocio</a:t>
              </a:r>
              <a:endParaRPr lang="es-MX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9" name="Imagen 128" descr="Icono&#10;&#10;Descripción generada automáticamente con confianza media">
            <a:extLst>
              <a:ext uri="{FF2B5EF4-FFF2-40B4-BE49-F238E27FC236}">
                <a16:creationId xmlns:a16="http://schemas.microsoft.com/office/drawing/2014/main" id="{D131CF9F-3AB0-1638-1E3D-072E9D5679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45" y="1310056"/>
            <a:ext cx="374300" cy="374300"/>
          </a:xfrm>
          <a:prstGeom prst="rect">
            <a:avLst/>
          </a:prstGeom>
        </p:spPr>
      </p:pic>
      <p:pic>
        <p:nvPicPr>
          <p:cNvPr id="130" name="Imagen 129" descr="Icono&#10;&#10;Descripción generada automáticamente">
            <a:extLst>
              <a:ext uri="{FF2B5EF4-FFF2-40B4-BE49-F238E27FC236}">
                <a16:creationId xmlns:a16="http://schemas.microsoft.com/office/drawing/2014/main" id="{69B6D3E5-BE75-5738-4F62-6E0A8EF3CD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595" y="975776"/>
            <a:ext cx="426448" cy="426448"/>
          </a:xfrm>
          <a:prstGeom prst="rect">
            <a:avLst/>
          </a:prstGeom>
        </p:spPr>
      </p:pic>
      <p:pic>
        <p:nvPicPr>
          <p:cNvPr id="131" name="Imagen 130" descr="Logotipo&#10;&#10;Descripción generada automáticamente">
            <a:extLst>
              <a:ext uri="{FF2B5EF4-FFF2-40B4-BE49-F238E27FC236}">
                <a16:creationId xmlns:a16="http://schemas.microsoft.com/office/drawing/2014/main" id="{0042664F-341E-9E30-B09E-E41F47DE85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728" y="993769"/>
            <a:ext cx="426448" cy="426448"/>
          </a:xfrm>
          <a:prstGeom prst="rect">
            <a:avLst/>
          </a:prstGeom>
        </p:spPr>
      </p:pic>
      <p:sp>
        <p:nvSpPr>
          <p:cNvPr id="132" name="Elipse 131">
            <a:extLst>
              <a:ext uri="{FF2B5EF4-FFF2-40B4-BE49-F238E27FC236}">
                <a16:creationId xmlns:a16="http://schemas.microsoft.com/office/drawing/2014/main" id="{83CA915F-C1CF-5181-EA45-7255CC861E4C}"/>
              </a:ext>
            </a:extLst>
          </p:cNvPr>
          <p:cNvSpPr/>
          <p:nvPr/>
        </p:nvSpPr>
        <p:spPr>
          <a:xfrm>
            <a:off x="2825418" y="5066792"/>
            <a:ext cx="325315" cy="307731"/>
          </a:xfrm>
          <a:prstGeom prst="ellipse">
            <a:avLst/>
          </a:prstGeom>
          <a:solidFill>
            <a:srgbClr val="D08CC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87CA6723-6BB7-697D-8B90-7058B56E6E02}"/>
              </a:ext>
            </a:extLst>
          </p:cNvPr>
          <p:cNvSpPr/>
          <p:nvPr/>
        </p:nvSpPr>
        <p:spPr>
          <a:xfrm>
            <a:off x="7420145" y="5038722"/>
            <a:ext cx="325315" cy="307731"/>
          </a:xfrm>
          <a:prstGeom prst="ellipse">
            <a:avLst/>
          </a:prstGeom>
          <a:solidFill>
            <a:srgbClr val="D08CC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117A9A80-952E-1FFC-C93B-D3BE8E858B22}"/>
              </a:ext>
            </a:extLst>
          </p:cNvPr>
          <p:cNvCxnSpPr>
            <a:cxnSpLocks/>
            <a:stCxn id="132" idx="6"/>
            <a:endCxn id="133" idx="2"/>
          </p:cNvCxnSpPr>
          <p:nvPr/>
        </p:nvCxnSpPr>
        <p:spPr>
          <a:xfrm flipV="1">
            <a:off x="3150733" y="5192588"/>
            <a:ext cx="4269412" cy="2807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B7A8CA01-3B49-E2ED-6778-0B69233D24B3}"/>
              </a:ext>
            </a:extLst>
          </p:cNvPr>
          <p:cNvSpPr txBox="1"/>
          <p:nvPr/>
        </p:nvSpPr>
        <p:spPr>
          <a:xfrm>
            <a:off x="2899049" y="4842483"/>
            <a:ext cx="987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b="1" dirty="0"/>
              <a:t>elige</a:t>
            </a:r>
          </a:p>
        </p:txBody>
      </p:sp>
      <p:cxnSp>
        <p:nvCxnSpPr>
          <p:cNvPr id="136" name="Conector recto de flecha 135">
            <a:extLst>
              <a:ext uri="{FF2B5EF4-FFF2-40B4-BE49-F238E27FC236}">
                <a16:creationId xmlns:a16="http://schemas.microsoft.com/office/drawing/2014/main" id="{67F82348-FC1B-5C7B-1CC3-14B4A20D192D}"/>
              </a:ext>
            </a:extLst>
          </p:cNvPr>
          <p:cNvCxnSpPr>
            <a:cxnSpLocks/>
          </p:cNvCxnSpPr>
          <p:nvPr/>
        </p:nvCxnSpPr>
        <p:spPr>
          <a:xfrm>
            <a:off x="6111863" y="3420897"/>
            <a:ext cx="4187405" cy="637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Elipse 136">
            <a:extLst>
              <a:ext uri="{FF2B5EF4-FFF2-40B4-BE49-F238E27FC236}">
                <a16:creationId xmlns:a16="http://schemas.microsoft.com/office/drawing/2014/main" id="{0AF4187F-8F9F-3B82-21DF-88AB781FB27E}"/>
              </a:ext>
            </a:extLst>
          </p:cNvPr>
          <p:cNvSpPr/>
          <p:nvPr/>
        </p:nvSpPr>
        <p:spPr>
          <a:xfrm>
            <a:off x="10296380" y="3270184"/>
            <a:ext cx="325315" cy="307731"/>
          </a:xfrm>
          <a:prstGeom prst="ellipse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355C08DD-6015-311D-7B6A-AA16CAC15D65}"/>
              </a:ext>
            </a:extLst>
          </p:cNvPr>
          <p:cNvSpPr txBox="1"/>
          <p:nvPr/>
        </p:nvSpPr>
        <p:spPr>
          <a:xfrm>
            <a:off x="7216818" y="3143502"/>
            <a:ext cx="987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b="1" dirty="0"/>
              <a:t>transitan</a:t>
            </a:r>
          </a:p>
        </p:txBody>
      </p:sp>
      <p:cxnSp>
        <p:nvCxnSpPr>
          <p:cNvPr id="139" name="Conector: curvado 138">
            <a:extLst>
              <a:ext uri="{FF2B5EF4-FFF2-40B4-BE49-F238E27FC236}">
                <a16:creationId xmlns:a16="http://schemas.microsoft.com/office/drawing/2014/main" id="{206C244B-FAFF-F401-14A2-CA38D5BB980E}"/>
              </a:ext>
            </a:extLst>
          </p:cNvPr>
          <p:cNvCxnSpPr>
            <a:stCxn id="109" idx="1"/>
            <a:endCxn id="109" idx="7"/>
          </p:cNvCxnSpPr>
          <p:nvPr/>
        </p:nvCxnSpPr>
        <p:spPr>
          <a:xfrm rot="5400000" flipH="1" flipV="1">
            <a:off x="5949205" y="3192134"/>
            <a:ext cx="12700" cy="230033"/>
          </a:xfrm>
          <a:prstGeom prst="curvedConnector3">
            <a:avLst>
              <a:gd name="adj1" fmla="val 215485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6D14DE22-B542-67E0-D977-958369F15D12}"/>
              </a:ext>
            </a:extLst>
          </p:cNvPr>
          <p:cNvSpPr txBox="1"/>
          <p:nvPr/>
        </p:nvSpPr>
        <p:spPr>
          <a:xfrm>
            <a:off x="5491009" y="2721085"/>
            <a:ext cx="987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b="1" dirty="0"/>
              <a:t>Se dirige</a:t>
            </a:r>
          </a:p>
        </p:txBody>
      </p:sp>
    </p:spTree>
    <p:extLst>
      <p:ext uri="{BB962C8B-B14F-4D97-AF65-F5344CB8AC3E}">
        <p14:creationId xmlns:p14="http://schemas.microsoft.com/office/powerpoint/2010/main" val="1539907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BFBA92-9013-C170-9E82-3F4CF274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13E5-3166-4C04-B190-4F4A45EE83A5}" type="datetime1">
              <a:rPr lang="es-MX" smtClean="0"/>
              <a:t>06/10/2025</a:t>
            </a:fld>
            <a:endParaRPr lang="en-U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A8AA8F3-4DEF-3C8B-8745-921C43A2C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31060-8DBE-486E-AC06-107CCB533030}" type="slidenum">
              <a:rPr lang="en-US" smtClean="0"/>
              <a:t>12</a:t>
            </a:fld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8D596E-6831-A32E-14E9-5358CD287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070" y="135441"/>
            <a:ext cx="6668431" cy="6535062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15B4DCD-818D-85A3-4518-9C2ADE691157}"/>
              </a:ext>
            </a:extLst>
          </p:cNvPr>
          <p:cNvSpPr txBox="1">
            <a:spLocks/>
          </p:cNvSpPr>
          <p:nvPr/>
        </p:nvSpPr>
        <p:spPr>
          <a:xfrm rot="16200000">
            <a:off x="-1862971" y="3068699"/>
            <a:ext cx="4630366" cy="438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400"/>
              <a:t>Estructura de un modelo en GAMA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CCE310B-0950-634B-25AE-6B1C45F42E28}"/>
              </a:ext>
            </a:extLst>
          </p:cNvPr>
          <p:cNvSpPr/>
          <p:nvPr/>
        </p:nvSpPr>
        <p:spPr>
          <a:xfrm>
            <a:off x="4199071" y="408562"/>
            <a:ext cx="7002450" cy="45622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4E095D7-75AF-9E80-8137-998BCC9C86CC}"/>
              </a:ext>
            </a:extLst>
          </p:cNvPr>
          <p:cNvSpPr/>
          <p:nvPr/>
        </p:nvSpPr>
        <p:spPr>
          <a:xfrm>
            <a:off x="10867501" y="408562"/>
            <a:ext cx="334020" cy="4562272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45850574-B68D-A4B5-D705-3E52188E3474}"/>
              </a:ext>
            </a:extLst>
          </p:cNvPr>
          <p:cNvSpPr txBox="1">
            <a:spLocks/>
          </p:cNvSpPr>
          <p:nvPr/>
        </p:nvSpPr>
        <p:spPr>
          <a:xfrm rot="5400000">
            <a:off x="9976563" y="2644941"/>
            <a:ext cx="2011915" cy="438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/>
              <a:t>Agente Global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348839D-FF98-3145-14E1-D09F79D3B73E}"/>
              </a:ext>
            </a:extLst>
          </p:cNvPr>
          <p:cNvSpPr/>
          <p:nvPr/>
        </p:nvSpPr>
        <p:spPr>
          <a:xfrm>
            <a:off x="3581401" y="3968884"/>
            <a:ext cx="3043136" cy="365125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5D37796-7733-4F7A-F5D3-041FBBFC97D2}"/>
              </a:ext>
            </a:extLst>
          </p:cNvPr>
          <p:cNvSpPr/>
          <p:nvPr/>
        </p:nvSpPr>
        <p:spPr>
          <a:xfrm>
            <a:off x="2815920" y="3968884"/>
            <a:ext cx="1383150" cy="3716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7051A0B6-E88E-FFCE-09E3-4AF481C9A2C1}"/>
              </a:ext>
            </a:extLst>
          </p:cNvPr>
          <p:cNvSpPr txBox="1">
            <a:spLocks/>
          </p:cNvSpPr>
          <p:nvPr/>
        </p:nvSpPr>
        <p:spPr>
          <a:xfrm>
            <a:off x="2815920" y="3998662"/>
            <a:ext cx="1487131" cy="438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/>
              <a:t>Constructor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F578394-41BE-8746-5FDF-3ECE01FFF031}"/>
              </a:ext>
            </a:extLst>
          </p:cNvPr>
          <p:cNvSpPr/>
          <p:nvPr/>
        </p:nvSpPr>
        <p:spPr>
          <a:xfrm>
            <a:off x="3581401" y="5243955"/>
            <a:ext cx="4145526" cy="365125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EE9731B-CFBF-F849-21B6-849C77EDE4DE}"/>
              </a:ext>
            </a:extLst>
          </p:cNvPr>
          <p:cNvSpPr/>
          <p:nvPr/>
        </p:nvSpPr>
        <p:spPr>
          <a:xfrm>
            <a:off x="2815920" y="5243955"/>
            <a:ext cx="1383150" cy="37160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3DA2C89-4E77-8322-785F-33C23185C87D}"/>
              </a:ext>
            </a:extLst>
          </p:cNvPr>
          <p:cNvSpPr txBox="1">
            <a:spLocks/>
          </p:cNvSpPr>
          <p:nvPr/>
        </p:nvSpPr>
        <p:spPr>
          <a:xfrm>
            <a:off x="2815920" y="5273733"/>
            <a:ext cx="1487131" cy="438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/>
              <a:t>Agente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541E397-FBA2-BE3F-C4A6-C7169B0A2072}"/>
              </a:ext>
            </a:extLst>
          </p:cNvPr>
          <p:cNvSpPr/>
          <p:nvPr/>
        </p:nvSpPr>
        <p:spPr>
          <a:xfrm>
            <a:off x="3581401" y="6287247"/>
            <a:ext cx="3043136" cy="36512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3F3A83D-117D-29E9-5ABC-E5A35B46B74D}"/>
              </a:ext>
            </a:extLst>
          </p:cNvPr>
          <p:cNvSpPr/>
          <p:nvPr/>
        </p:nvSpPr>
        <p:spPr>
          <a:xfrm>
            <a:off x="2815920" y="6287247"/>
            <a:ext cx="1383150" cy="3716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8D38EFA5-5048-4E96-E3FB-617249A18860}"/>
              </a:ext>
            </a:extLst>
          </p:cNvPr>
          <p:cNvSpPr txBox="1">
            <a:spLocks/>
          </p:cNvSpPr>
          <p:nvPr/>
        </p:nvSpPr>
        <p:spPr>
          <a:xfrm>
            <a:off x="2733472" y="6317025"/>
            <a:ext cx="1569579" cy="438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/>
              <a:t>Experimento</a:t>
            </a:r>
          </a:p>
        </p:txBody>
      </p:sp>
    </p:spTree>
    <p:extLst>
      <p:ext uri="{BB962C8B-B14F-4D97-AF65-F5344CB8AC3E}">
        <p14:creationId xmlns:p14="http://schemas.microsoft.com/office/powerpoint/2010/main" val="307426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31060-8DBE-486E-AC06-107CCB533030}" type="slidenum">
              <a:rPr lang="en-US" smtClean="0"/>
              <a:t>13</a:t>
            </a:fld>
            <a:endParaRPr lang="en-US"/>
          </a:p>
        </p:txBody>
      </p:sp>
      <p:sp>
        <p:nvSpPr>
          <p:cNvPr id="4" name="Título 3"/>
          <p:cNvSpPr txBox="1">
            <a:spLocks/>
          </p:cNvSpPr>
          <p:nvPr/>
        </p:nvSpPr>
        <p:spPr>
          <a:xfrm>
            <a:off x="343532" y="1191356"/>
            <a:ext cx="3335423" cy="1600200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3600">
                <a:ln/>
              </a:rPr>
              <a:t>Implementación en Gama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4207257" y="2953175"/>
            <a:ext cx="7967156" cy="9191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sz="1800" b="1" dirty="0">
                <a:ln/>
                <a:hlinkClick r:id="rId3"/>
              </a:rPr>
              <a:t>https://github.com/CinvestavGDL-NS/SENAIC-2024</a:t>
            </a:r>
            <a:endParaRPr lang="es-MX" sz="1800" b="1" dirty="0">
              <a:ln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MX" sz="1800" b="1" dirty="0">
              <a:ln/>
            </a:endParaRPr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4242429" y="1652953"/>
            <a:ext cx="7931984" cy="6770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MX" sz="2000" b="1">
                <a:ln/>
                <a:latin typeface="+mj-lt"/>
              </a:rPr>
              <a:t>Código disponible en:</a:t>
            </a:r>
          </a:p>
        </p:txBody>
      </p:sp>
      <p:cxnSp>
        <p:nvCxnSpPr>
          <p:cNvPr id="7" name="Conector recto 6"/>
          <p:cNvCxnSpPr/>
          <p:nvPr/>
        </p:nvCxnSpPr>
        <p:spPr>
          <a:xfrm flipH="1">
            <a:off x="4189913" y="978910"/>
            <a:ext cx="17586" cy="5222631"/>
          </a:xfrm>
          <a:prstGeom prst="line">
            <a:avLst/>
          </a:prstGeom>
          <a:ln w="57150">
            <a:solidFill>
              <a:srgbClr val="358F7E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13315AE-0A31-EB4C-8DF2-B38715FE4569}"/>
              </a:ext>
            </a:extLst>
          </p:cNvPr>
          <p:cNvSpPr txBox="1"/>
          <p:nvPr/>
        </p:nvSpPr>
        <p:spPr>
          <a:xfrm>
            <a:off x="4208019" y="3665586"/>
            <a:ext cx="79671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Documentación:</a:t>
            </a:r>
          </a:p>
          <a:p>
            <a:pPr algn="ctr"/>
            <a:endParaRPr lang="es-MX" dirty="0"/>
          </a:p>
          <a:p>
            <a:pPr algn="ctr"/>
            <a:r>
              <a:rPr lang="es-MX" dirty="0">
                <a:hlinkClick r:id="rId4"/>
              </a:rPr>
              <a:t>https://gama-platform.org/wiki/Home</a:t>
            </a:r>
            <a:endParaRPr lang="es-MX" dirty="0"/>
          </a:p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53766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292EB-BC26-B8BE-ABFC-9E1FD2CD8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9B4A5365-0E57-D9EF-29C7-739FBB282150}"/>
              </a:ext>
            </a:extLst>
          </p:cNvPr>
          <p:cNvSpPr txBox="1"/>
          <p:nvPr/>
        </p:nvSpPr>
        <p:spPr>
          <a:xfrm rot="16200000">
            <a:off x="4208495" y="3094208"/>
            <a:ext cx="5901389" cy="923330"/>
          </a:xfrm>
          <a:prstGeom prst="rect">
            <a:avLst/>
          </a:prstGeom>
          <a:solidFill>
            <a:schemeClr val="dk1"/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B073BE2-BFB4-1454-6822-823DAFBCA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484627" y="967587"/>
            <a:ext cx="97985" cy="553898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E0306A7-B821-79B8-47F1-2AC084E1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55" y="837341"/>
            <a:ext cx="2738819" cy="841990"/>
          </a:xfrm>
          <a:solidFill>
            <a:srgbClr val="358F7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s-MX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Mapa: Guadalajara</a:t>
            </a:r>
            <a:endParaRPr lang="es-MX">
              <a:solidFill>
                <a:schemeClr val="tx1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EE49C6D-B501-C222-248F-64DB46673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3760" y="2039082"/>
            <a:ext cx="2920541" cy="3139587"/>
          </a:xfrm>
        </p:spPr>
        <p:txBody>
          <a:bodyPr>
            <a:normAutofit/>
          </a:bodyPr>
          <a:lstStyle/>
          <a:p>
            <a:r>
              <a:rPr lang="es-MX" b="1" dirty="0"/>
              <a:t>Archivo </a:t>
            </a:r>
            <a:r>
              <a:rPr lang="es-MX" b="1" dirty="0" err="1"/>
              <a:t>github</a:t>
            </a:r>
            <a:r>
              <a:rPr lang="es-MX" b="1" dirty="0"/>
              <a:t>:</a:t>
            </a:r>
          </a:p>
          <a:p>
            <a:pPr algn="ctr"/>
            <a:r>
              <a:rPr lang="es-MX" dirty="0"/>
              <a:t>part_1</a:t>
            </a:r>
          </a:p>
          <a:p>
            <a:pPr algn="just"/>
            <a:r>
              <a:rPr lang="es-MX" b="1" dirty="0"/>
              <a:t>Actividad: </a:t>
            </a:r>
          </a:p>
          <a:p>
            <a:pPr algn="just"/>
            <a:r>
              <a:rPr lang="es-MX" dirty="0"/>
              <a:t>Como crear el ambiente para la simulación.</a:t>
            </a:r>
          </a:p>
          <a:p>
            <a:pPr algn="ctr"/>
            <a:endParaRPr lang="es-MX" dirty="0"/>
          </a:p>
          <a:p>
            <a:r>
              <a:rPr lang="es-MX" b="1" dirty="0"/>
              <a:t>Contenido: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Cargar mapa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Colorear edificios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C0B76A-16DA-5F65-AF8C-C0B25964E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285" y="735425"/>
            <a:ext cx="543001" cy="36200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DD84E2E-49D9-21B9-2C4B-62A55EDFAB3F}"/>
              </a:ext>
            </a:extLst>
          </p:cNvPr>
          <p:cNvSpPr txBox="1"/>
          <p:nvPr/>
        </p:nvSpPr>
        <p:spPr>
          <a:xfrm>
            <a:off x="7644047" y="728094"/>
            <a:ext cx="366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#darkgrey         </a:t>
            </a:r>
            <a:r>
              <a:rPr lang="es-MX" dirty="0">
                <a:sym typeface="Wingdings" panose="05000000000000000000" pitchFamily="2" charset="2"/>
              </a:rPr>
              <a:t> Centro de trabajo</a:t>
            </a:r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CA7CD7E-4735-5AA1-7B2D-C7769503F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11" y="1261405"/>
            <a:ext cx="543001" cy="37152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555B826-71DE-0083-4865-0D731455585E}"/>
              </a:ext>
            </a:extLst>
          </p:cNvPr>
          <p:cNvSpPr txBox="1"/>
          <p:nvPr/>
        </p:nvSpPr>
        <p:spPr>
          <a:xfrm>
            <a:off x="7644047" y="1261405"/>
            <a:ext cx="366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#darkmagenta </a:t>
            </a:r>
            <a:r>
              <a:rPr lang="es-MX" dirty="0">
                <a:sym typeface="Wingdings" panose="05000000000000000000" pitchFamily="2" charset="2"/>
              </a:rPr>
              <a:t> Nuevo negocio</a:t>
            </a:r>
            <a:endParaRPr lang="es-MX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C9EBCB5-0634-A870-63DE-C1ADFFBB6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468" y="1855842"/>
            <a:ext cx="590632" cy="38105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3038E77-C2AD-FA90-FEDC-1DD7EA15F52F}"/>
              </a:ext>
            </a:extLst>
          </p:cNvPr>
          <p:cNvSpPr txBox="1"/>
          <p:nvPr/>
        </p:nvSpPr>
        <p:spPr>
          <a:xfrm>
            <a:off x="7644047" y="1867563"/>
            <a:ext cx="366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#deepskyblue </a:t>
            </a:r>
            <a:r>
              <a:rPr lang="es-MX" dirty="0">
                <a:sym typeface="Wingdings" panose="05000000000000000000" pitchFamily="2" charset="2"/>
              </a:rPr>
              <a:t> Negocio tradicional</a:t>
            </a:r>
            <a:endParaRPr lang="es-MX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2161F3E-4FC3-422C-B450-43FFD6D360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942" y="2441335"/>
            <a:ext cx="609685" cy="400106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1252697-03A5-1F31-16AD-2499DA33CCB4}"/>
              </a:ext>
            </a:extLst>
          </p:cNvPr>
          <p:cNvSpPr txBox="1"/>
          <p:nvPr/>
        </p:nvSpPr>
        <p:spPr>
          <a:xfrm>
            <a:off x="7620855" y="2472109"/>
            <a:ext cx="366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#royalblue      </a:t>
            </a:r>
            <a:r>
              <a:rPr lang="es-MX" dirty="0">
                <a:sym typeface="Wingdings" panose="05000000000000000000" pitchFamily="2" charset="2"/>
              </a:rPr>
              <a:t> Centro cultural</a:t>
            </a:r>
            <a:endParaRPr lang="es-MX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68A49A6-D0F6-48BC-3E3F-09D71C651E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7351" y="3045881"/>
            <a:ext cx="394780" cy="460577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9219935-EBD5-B72D-70C4-A680C46A306A}"/>
              </a:ext>
            </a:extLst>
          </p:cNvPr>
          <p:cNvSpPr txBox="1"/>
          <p:nvPr/>
        </p:nvSpPr>
        <p:spPr>
          <a:xfrm>
            <a:off x="7644047" y="3133008"/>
            <a:ext cx="366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sphere</a:t>
            </a:r>
            <a:r>
              <a:rPr lang="es-MX" dirty="0"/>
              <a:t>            </a:t>
            </a:r>
            <a:r>
              <a:rPr lang="es-MX" dirty="0">
                <a:sym typeface="Wingdings" panose="05000000000000000000" pitchFamily="2" charset="2"/>
              </a:rPr>
              <a:t> Persona - Peatón</a:t>
            </a:r>
            <a:endParaRPr lang="es-MX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A829F896-D7E5-8D70-2A88-DCC58EC467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5468" y="3753999"/>
            <a:ext cx="669806" cy="369332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52C03398-0560-201E-37C6-B74DF3162C5F}"/>
              </a:ext>
            </a:extLst>
          </p:cNvPr>
          <p:cNvSpPr txBox="1"/>
          <p:nvPr/>
        </p:nvSpPr>
        <p:spPr>
          <a:xfrm>
            <a:off x="7641378" y="3974446"/>
            <a:ext cx="366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rectangle</a:t>
            </a:r>
            <a:r>
              <a:rPr lang="es-MX" dirty="0"/>
              <a:t>       </a:t>
            </a:r>
            <a:r>
              <a:rPr lang="es-MX" dirty="0">
                <a:sym typeface="Wingdings" panose="05000000000000000000" pitchFamily="2" charset="2"/>
              </a:rPr>
              <a:t> Auto</a:t>
            </a:r>
            <a:endParaRPr lang="es-MX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D9B28435-DA3D-7B03-34C8-FB5CAA456A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8811" y="4936880"/>
            <a:ext cx="544497" cy="788386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2F7421E-981D-EB27-7C2F-82C8DECAE9F2}"/>
              </a:ext>
            </a:extLst>
          </p:cNvPr>
          <p:cNvSpPr txBox="1"/>
          <p:nvPr/>
        </p:nvSpPr>
        <p:spPr>
          <a:xfrm>
            <a:off x="7664595" y="5131158"/>
            <a:ext cx="366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Estación </a:t>
            </a:r>
            <a:r>
              <a:rPr lang="es-MX" dirty="0" err="1"/>
              <a:t>MiBici</a:t>
            </a:r>
            <a:endParaRPr lang="es-MX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3B016B2A-CEFF-8707-0076-31F462DED6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4548" y="4196960"/>
            <a:ext cx="669806" cy="44411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E1868FA-5E2A-6EE8-7D02-B737983F84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5064" y="5939785"/>
            <a:ext cx="431774" cy="444111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8367C96D-E73A-6F4C-4053-59FD766FB6BD}"/>
              </a:ext>
            </a:extLst>
          </p:cNvPr>
          <p:cNvSpPr txBox="1"/>
          <p:nvPr/>
        </p:nvSpPr>
        <p:spPr>
          <a:xfrm>
            <a:off x="7664595" y="5997412"/>
            <a:ext cx="366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Bicicleta </a:t>
            </a:r>
            <a:r>
              <a:rPr lang="es-MX" dirty="0" err="1"/>
              <a:t>MiBici</a:t>
            </a:r>
            <a:endParaRPr lang="es-MX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44F7257-84E7-D02B-BCCC-91A83258F959}"/>
              </a:ext>
            </a:extLst>
          </p:cNvPr>
          <p:cNvSpPr txBox="1"/>
          <p:nvPr/>
        </p:nvSpPr>
        <p:spPr>
          <a:xfrm>
            <a:off x="4022765" y="3032653"/>
            <a:ext cx="1930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i="1" dirty="0"/>
              <a:t>Simbología</a:t>
            </a:r>
          </a:p>
        </p:txBody>
      </p:sp>
    </p:spTree>
    <p:extLst>
      <p:ext uri="{BB962C8B-B14F-4D97-AF65-F5344CB8AC3E}">
        <p14:creationId xmlns:p14="http://schemas.microsoft.com/office/powerpoint/2010/main" val="2735587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484627" y="967587"/>
            <a:ext cx="97985" cy="553898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5655" y="837341"/>
            <a:ext cx="2738819" cy="841990"/>
          </a:xfrm>
          <a:solidFill>
            <a:srgbClr val="358F7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Mapa: Guadalajara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83760" y="2039082"/>
            <a:ext cx="2920541" cy="3139587"/>
          </a:xfrm>
        </p:spPr>
        <p:txBody>
          <a:bodyPr>
            <a:normAutofit/>
          </a:bodyPr>
          <a:lstStyle/>
          <a:p>
            <a:r>
              <a:rPr lang="es-MX" b="1" dirty="0"/>
              <a:t>Archivo </a:t>
            </a:r>
            <a:r>
              <a:rPr lang="es-MX" b="1" dirty="0" err="1"/>
              <a:t>github</a:t>
            </a:r>
            <a:r>
              <a:rPr lang="es-MX" b="1" dirty="0"/>
              <a:t>:</a:t>
            </a:r>
          </a:p>
          <a:p>
            <a:pPr algn="ctr"/>
            <a:r>
              <a:rPr lang="es-MX" dirty="0"/>
              <a:t>part_1</a:t>
            </a:r>
          </a:p>
          <a:p>
            <a:pPr algn="just"/>
            <a:endParaRPr lang="es-MX" b="1" dirty="0"/>
          </a:p>
          <a:p>
            <a:pPr algn="just"/>
            <a:r>
              <a:rPr lang="es-MX" b="1" dirty="0"/>
              <a:t>Actividad:</a:t>
            </a:r>
          </a:p>
          <a:p>
            <a:pPr algn="ctr"/>
            <a:r>
              <a:rPr lang="es-MX" dirty="0"/>
              <a:t>Creación del ambiente para la simulación.</a:t>
            </a:r>
          </a:p>
          <a:p>
            <a:pPr algn="ctr"/>
            <a:endParaRPr lang="es-MX" dirty="0"/>
          </a:p>
          <a:p>
            <a:r>
              <a:rPr lang="es-MX" b="1" dirty="0"/>
              <a:t>Contenido: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Cargar mapa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E70FF07-921A-5A9E-6314-CA92705EC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612" y="957238"/>
            <a:ext cx="8345518" cy="5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86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2CD84606-B429-1EAF-62E0-278FA0B9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288" y="4067075"/>
            <a:ext cx="3208143" cy="22231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97E69E8-471F-2505-2651-14630DE88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360" y="967587"/>
            <a:ext cx="4049880" cy="26331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5C6AADF-F944-721F-5C58-1DCE59343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938" y="1036184"/>
            <a:ext cx="3743318" cy="244413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484627" y="967587"/>
            <a:ext cx="97985" cy="553898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5655" y="837341"/>
            <a:ext cx="2738819" cy="841990"/>
          </a:xfrm>
          <a:solidFill>
            <a:srgbClr val="358F7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s-MX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Mapa: Guadalajara</a:t>
            </a:r>
            <a:endParaRPr lang="es-MX">
              <a:solidFill>
                <a:schemeClr val="tx1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83760" y="2039082"/>
            <a:ext cx="2920541" cy="3139587"/>
          </a:xfrm>
        </p:spPr>
        <p:txBody>
          <a:bodyPr>
            <a:normAutofit fontScale="92500" lnSpcReduction="10000"/>
          </a:bodyPr>
          <a:lstStyle/>
          <a:p>
            <a:r>
              <a:rPr lang="es-MX" b="1" dirty="0"/>
              <a:t>Archivo </a:t>
            </a:r>
            <a:r>
              <a:rPr lang="es-MX" b="1" dirty="0" err="1"/>
              <a:t>github</a:t>
            </a:r>
            <a:r>
              <a:rPr lang="es-MX" b="1" dirty="0"/>
              <a:t>:</a:t>
            </a:r>
          </a:p>
          <a:p>
            <a:pPr algn="ctr"/>
            <a:r>
              <a:rPr lang="es-MX" sz="1700" dirty="0"/>
              <a:t>part_1</a:t>
            </a:r>
          </a:p>
          <a:p>
            <a:pPr algn="ctr"/>
            <a:endParaRPr lang="es-MX" dirty="0"/>
          </a:p>
          <a:p>
            <a:pPr algn="just"/>
            <a:r>
              <a:rPr lang="es-MX" b="1" dirty="0"/>
              <a:t>Actividad:</a:t>
            </a:r>
          </a:p>
          <a:p>
            <a:pPr algn="ctr">
              <a:lnSpc>
                <a:spcPct val="100000"/>
              </a:lnSpc>
            </a:pPr>
            <a:r>
              <a:rPr lang="es-MX" sz="1700" dirty="0"/>
              <a:t>Creación del ambiente para la simulación.</a:t>
            </a:r>
          </a:p>
          <a:p>
            <a:pPr algn="ctr"/>
            <a:endParaRPr lang="es-MX" dirty="0"/>
          </a:p>
          <a:p>
            <a:r>
              <a:rPr lang="es-MX" b="1" dirty="0"/>
              <a:t>Contenido:</a:t>
            </a:r>
          </a:p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s-MX" sz="1700" dirty="0"/>
              <a:t>Cargar mapa</a:t>
            </a:r>
          </a:p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s-MX" sz="1700" dirty="0"/>
              <a:t>Colorear edificios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447131" y="3480322"/>
            <a:ext cx="2122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/>
              <a:t>cd_creativa_1.shp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8665114" y="3480323"/>
            <a:ext cx="2072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/>
              <a:t>cd_creativa_nodes_1.shp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3293A8C-BE4C-2E18-C5B4-3B36CBD8E7A8}"/>
              </a:ext>
            </a:extLst>
          </p:cNvPr>
          <p:cNvSpPr txBox="1"/>
          <p:nvPr/>
        </p:nvSpPr>
        <p:spPr>
          <a:xfrm>
            <a:off x="6569878" y="6131557"/>
            <a:ext cx="2122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err="1"/>
              <a:t>mibici_spots.shp</a:t>
            </a:r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620583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84627" y="967587"/>
            <a:ext cx="97985" cy="553898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5655" y="837341"/>
            <a:ext cx="2738819" cy="841990"/>
          </a:xfrm>
          <a:solidFill>
            <a:srgbClr val="358F7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s-MX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Mapa: Guadalajara</a:t>
            </a:r>
            <a:endParaRPr lang="es-MX">
              <a:solidFill>
                <a:schemeClr val="tx1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83760" y="2039082"/>
            <a:ext cx="2920541" cy="3139587"/>
          </a:xfrm>
        </p:spPr>
        <p:txBody>
          <a:bodyPr>
            <a:normAutofit lnSpcReduction="10000"/>
          </a:bodyPr>
          <a:lstStyle/>
          <a:p>
            <a:r>
              <a:rPr lang="es-MX" b="1" dirty="0"/>
              <a:t>Archivo </a:t>
            </a:r>
            <a:r>
              <a:rPr lang="es-MX" b="1" dirty="0" err="1"/>
              <a:t>github</a:t>
            </a:r>
            <a:r>
              <a:rPr lang="es-MX" b="1" dirty="0"/>
              <a:t>:</a:t>
            </a:r>
          </a:p>
          <a:p>
            <a:pPr algn="ctr"/>
            <a:r>
              <a:rPr lang="es-MX" dirty="0"/>
              <a:t>part_1</a:t>
            </a:r>
          </a:p>
          <a:p>
            <a:pPr algn="just"/>
            <a:endParaRPr lang="es-MX" b="1" dirty="0"/>
          </a:p>
          <a:p>
            <a:pPr algn="just"/>
            <a:r>
              <a:rPr lang="es-MX" b="1" dirty="0"/>
              <a:t>Actividad:</a:t>
            </a:r>
          </a:p>
          <a:p>
            <a:pPr algn="ctr">
              <a:lnSpc>
                <a:spcPct val="100000"/>
              </a:lnSpc>
            </a:pPr>
            <a:r>
              <a:rPr lang="es-MX" dirty="0"/>
              <a:t>Creación del ambiente para la simulación.</a:t>
            </a:r>
          </a:p>
          <a:p>
            <a:pPr algn="ctr"/>
            <a:endParaRPr lang="es-MX" dirty="0"/>
          </a:p>
          <a:p>
            <a:r>
              <a:rPr lang="es-MX" b="1" dirty="0"/>
              <a:t>Contenido: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Cargar mapa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Colorear edificios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A0CB7D8-CDC4-2A52-0D04-5F16FA32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765" y="1187478"/>
            <a:ext cx="7733196" cy="46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92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B6C04-C7A8-BF95-C204-94E37462B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A806843D-CC6F-E383-2493-85E0496E5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84627" y="967587"/>
            <a:ext cx="97985" cy="553898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F5E14CF-1DEE-E5F6-921A-44D51F185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55" y="837341"/>
            <a:ext cx="2738819" cy="841990"/>
          </a:xfrm>
          <a:solidFill>
            <a:srgbClr val="358F7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Agentes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675F4AF-231B-31BF-7EE8-97EA760A5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3760" y="2039082"/>
            <a:ext cx="2920541" cy="4286304"/>
          </a:xfrm>
        </p:spPr>
        <p:txBody>
          <a:bodyPr>
            <a:normAutofit/>
          </a:bodyPr>
          <a:lstStyle/>
          <a:p>
            <a:r>
              <a:rPr lang="es-MX" b="1" dirty="0"/>
              <a:t>Archivo </a:t>
            </a:r>
            <a:r>
              <a:rPr lang="es-MX" b="1" dirty="0" err="1"/>
              <a:t>github</a:t>
            </a:r>
            <a:r>
              <a:rPr lang="es-MX" b="1" dirty="0"/>
              <a:t>:</a:t>
            </a:r>
          </a:p>
          <a:p>
            <a:pPr algn="ctr"/>
            <a:r>
              <a:rPr lang="es-MX" dirty="0"/>
              <a:t>Part_2</a:t>
            </a:r>
          </a:p>
          <a:p>
            <a:pPr algn="ctr"/>
            <a:endParaRPr lang="es-MX" b="1" dirty="0"/>
          </a:p>
          <a:p>
            <a:pPr algn="just"/>
            <a:r>
              <a:rPr lang="es-MX" b="1" dirty="0"/>
              <a:t>Actividad:</a:t>
            </a:r>
          </a:p>
          <a:p>
            <a:pPr algn="just"/>
            <a:r>
              <a:rPr lang="es-MX" dirty="0"/>
              <a:t>Agregar agentes autos y personas</a:t>
            </a:r>
          </a:p>
          <a:p>
            <a:pPr algn="ctr"/>
            <a:endParaRPr lang="es-MX" dirty="0"/>
          </a:p>
          <a:p>
            <a:r>
              <a:rPr lang="es-MX" b="1" dirty="0"/>
              <a:t>Contenido: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Creación de agent Car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Creación de agente </a:t>
            </a:r>
            <a:r>
              <a:rPr lang="es-MX" dirty="0" err="1"/>
              <a:t>Person</a:t>
            </a:r>
            <a:endParaRPr lang="es-MX" dirty="0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6CD78B57-88B4-B79F-45FF-1BABD3CC4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16" y="1267239"/>
            <a:ext cx="7535857" cy="448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10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4C7D5-CF8C-713A-A274-6F4D6A1B5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B78C6C75-06E8-611A-0F0D-5E8D3213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84627" y="967587"/>
            <a:ext cx="97985" cy="553898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8045302-0EE6-1804-A28E-535FE6F3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55" y="837341"/>
            <a:ext cx="2738819" cy="841990"/>
          </a:xfrm>
          <a:solidFill>
            <a:srgbClr val="358F7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Movimiento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03EAAA-6880-F429-18A7-AEF825678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3760" y="2039082"/>
            <a:ext cx="2920541" cy="3981577"/>
          </a:xfrm>
        </p:spPr>
        <p:txBody>
          <a:bodyPr>
            <a:normAutofit/>
          </a:bodyPr>
          <a:lstStyle/>
          <a:p>
            <a:r>
              <a:rPr lang="es-MX" b="1" dirty="0"/>
              <a:t>Archivo </a:t>
            </a:r>
            <a:r>
              <a:rPr lang="es-MX" b="1" dirty="0" err="1"/>
              <a:t>github</a:t>
            </a:r>
            <a:r>
              <a:rPr lang="es-MX" b="1" dirty="0"/>
              <a:t>:</a:t>
            </a:r>
          </a:p>
          <a:p>
            <a:pPr algn="ctr"/>
            <a:r>
              <a:rPr lang="es-MX" dirty="0"/>
              <a:t>part_3</a:t>
            </a:r>
          </a:p>
          <a:p>
            <a:pPr algn="ctr"/>
            <a:endParaRPr lang="es-MX" dirty="0"/>
          </a:p>
          <a:p>
            <a:pPr algn="just"/>
            <a:r>
              <a:rPr lang="es-MX" b="1" dirty="0"/>
              <a:t>Actividad:</a:t>
            </a:r>
          </a:p>
          <a:p>
            <a:pPr algn="just"/>
            <a:r>
              <a:rPr lang="es-MX" dirty="0"/>
              <a:t>Movimiento de autos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r>
              <a:rPr lang="es-MX" b="1" dirty="0"/>
              <a:t>Contenido: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Movimiento en agente Car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5F15130B-A7CC-F192-AF0A-C70245F13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765" y="1258336"/>
            <a:ext cx="7560892" cy="450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31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B2C067-6622-19D3-CDEA-33F68863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755F7F-6D05-BECA-3D71-D2A7FBC63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4"/>
          <a:stretch/>
        </p:blipFill>
        <p:spPr bwMode="auto">
          <a:xfrm>
            <a:off x="-3047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5897-CA88-5F90-2828-355848A126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08642" y="901716"/>
            <a:ext cx="5609247" cy="453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/>
            <a:r>
              <a:rPr lang="en-US" sz="3200" b="1" dirty="0">
                <a:solidFill>
                  <a:srgbClr val="002060"/>
                </a:solidFill>
                <a:effectLst/>
              </a:rPr>
              <a:t>P3- </a:t>
            </a:r>
            <a:r>
              <a:rPr lang="en-US" sz="3200" b="1" dirty="0" err="1">
                <a:solidFill>
                  <a:srgbClr val="002060"/>
                </a:solidFill>
                <a:effectLst/>
              </a:rPr>
              <a:t>Simulación</a:t>
            </a:r>
            <a:r>
              <a:rPr lang="en-US" sz="3200" b="1" dirty="0">
                <a:solidFill>
                  <a:srgbClr val="002060"/>
                </a:solidFill>
                <a:effectLst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effectLst/>
              </a:rPr>
              <a:t>práctica</a:t>
            </a:r>
            <a:endParaRPr lang="en-US" sz="3200" b="1" dirty="0">
              <a:solidFill>
                <a:srgbClr val="002060"/>
              </a:solidFill>
              <a:effectLst/>
            </a:endParaRPr>
          </a:p>
          <a:p>
            <a:pPr marL="0" lvl="0" algn="r"/>
            <a:endParaRPr lang="en-US" sz="1700" b="1" dirty="0">
              <a:effectLst/>
            </a:endParaRPr>
          </a:p>
          <a:p>
            <a:pPr marL="457200" algn="just"/>
            <a:r>
              <a:rPr lang="es-MX" sz="2400" b="1" u="sng" dirty="0">
                <a:effectLst/>
              </a:rPr>
              <a:t>Caso de estudio</a:t>
            </a:r>
            <a:r>
              <a:rPr lang="es-MX" sz="2400" dirty="0">
                <a:effectLst/>
              </a:rPr>
              <a:t>:  El impacto de la </a:t>
            </a:r>
            <a:r>
              <a:rPr lang="es-MX" sz="2400" b="1" i="1" dirty="0">
                <a:effectLst/>
              </a:rPr>
              <a:t>gentrificación</a:t>
            </a:r>
            <a:r>
              <a:rPr lang="es-MX" sz="2400" dirty="0">
                <a:effectLst/>
              </a:rPr>
              <a:t> en el transporte urbano</a:t>
            </a:r>
            <a:r>
              <a:rPr lang="es-MX" sz="2400" dirty="0"/>
              <a:t> en la ciudad de Guadalajara.</a:t>
            </a:r>
          </a:p>
          <a:p>
            <a:pPr marL="457200" algn="just"/>
            <a:r>
              <a:rPr lang="es-MX" sz="2400" dirty="0"/>
              <a:t>Así como también el estudio del impacto del uso de herramientas tecnológicas como solución ante problemáticas de transporte.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3378613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3"/>
          <p:cNvSpPr>
            <a:spLocks noGrp="1"/>
          </p:cNvSpPr>
          <p:nvPr>
            <p:ph type="body" sz="half" idx="2"/>
          </p:nvPr>
        </p:nvSpPr>
        <p:spPr>
          <a:xfrm>
            <a:off x="254091" y="2074887"/>
            <a:ext cx="3063041" cy="3986548"/>
          </a:xfrm>
        </p:spPr>
        <p:txBody>
          <a:bodyPr>
            <a:normAutofit/>
          </a:bodyPr>
          <a:lstStyle/>
          <a:p>
            <a:r>
              <a:rPr lang="es-MX" b="1" dirty="0"/>
              <a:t>Archivo </a:t>
            </a:r>
            <a:r>
              <a:rPr lang="es-MX" b="1" dirty="0" err="1"/>
              <a:t>github</a:t>
            </a:r>
            <a:r>
              <a:rPr lang="es-MX" b="1" dirty="0"/>
              <a:t>:</a:t>
            </a:r>
          </a:p>
          <a:p>
            <a:pPr algn="ctr"/>
            <a:r>
              <a:rPr lang="es-MX" dirty="0"/>
              <a:t>Part_4</a:t>
            </a:r>
          </a:p>
          <a:p>
            <a:pPr algn="ctr"/>
            <a:endParaRPr lang="es-MX" b="1" dirty="0"/>
          </a:p>
          <a:p>
            <a:pPr algn="just"/>
            <a:r>
              <a:rPr lang="es-MX" b="1" dirty="0"/>
              <a:t>Actividad:</a:t>
            </a:r>
            <a:endParaRPr lang="es-MX" dirty="0"/>
          </a:p>
          <a:p>
            <a:pPr algn="just"/>
            <a:r>
              <a:rPr lang="es-MX" dirty="0"/>
              <a:t>Añadir comportamientos</a:t>
            </a:r>
          </a:p>
          <a:p>
            <a:pPr algn="ctr"/>
            <a:endParaRPr lang="es-MX" dirty="0"/>
          </a:p>
          <a:p>
            <a:r>
              <a:rPr lang="es-MX" b="1" dirty="0"/>
              <a:t>Contenido: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Añadir perfil a agente </a:t>
            </a:r>
            <a:r>
              <a:rPr lang="es-MX" i="1" dirty="0" err="1"/>
              <a:t>Person</a:t>
            </a:r>
            <a:endParaRPr lang="es-MX" i="1" dirty="0"/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Añadir reflejo de decisión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Añadir reflejo de movimiento</a:t>
            </a:r>
          </a:p>
          <a:p>
            <a:endParaRPr lang="es-MX" dirty="0"/>
          </a:p>
          <a:p>
            <a:pPr algn="ctr"/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483398" y="958533"/>
            <a:ext cx="97985" cy="5538981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20357" y="958533"/>
            <a:ext cx="2896775" cy="924316"/>
          </a:xfrm>
          <a:solidFill>
            <a:srgbClr val="358F7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Comportamiento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 descr="Imagen que contiene interior, tabla, alambre, computer&#10;&#10;Descripción generada automáticamente">
            <a:extLst>
              <a:ext uri="{FF2B5EF4-FFF2-40B4-BE49-F238E27FC236}">
                <a16:creationId xmlns:a16="http://schemas.microsoft.com/office/drawing/2014/main" id="{6C92174A-1A34-48F4-928F-5E6EAE8DB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45" y="1297056"/>
            <a:ext cx="7569238" cy="450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39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757DB-061C-2962-AD10-AD6DDAD67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9204F34B-0286-795C-9089-F073DBD5E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357" y="2065460"/>
            <a:ext cx="3063041" cy="4231645"/>
          </a:xfrm>
        </p:spPr>
        <p:txBody>
          <a:bodyPr>
            <a:normAutofit/>
          </a:bodyPr>
          <a:lstStyle/>
          <a:p>
            <a:r>
              <a:rPr lang="es-MX" b="1" dirty="0"/>
              <a:t>Archivo </a:t>
            </a:r>
            <a:r>
              <a:rPr lang="es-MX" b="1" dirty="0" err="1"/>
              <a:t>github</a:t>
            </a:r>
            <a:r>
              <a:rPr lang="es-MX" b="1" dirty="0"/>
              <a:t>:</a:t>
            </a:r>
          </a:p>
          <a:p>
            <a:pPr algn="ctr"/>
            <a:r>
              <a:rPr lang="es-MX" dirty="0"/>
              <a:t>Part_4</a:t>
            </a:r>
          </a:p>
          <a:p>
            <a:pPr algn="ctr"/>
            <a:endParaRPr lang="es-MX" dirty="0"/>
          </a:p>
          <a:p>
            <a:pPr algn="just"/>
            <a:r>
              <a:rPr lang="es-MX" b="1" dirty="0"/>
              <a:t>Actividad:</a:t>
            </a:r>
            <a:endParaRPr lang="es-MX" dirty="0"/>
          </a:p>
          <a:p>
            <a:pPr algn="just"/>
            <a:r>
              <a:rPr lang="es-MX" dirty="0"/>
              <a:t>Añadir comportamientos</a:t>
            </a:r>
          </a:p>
          <a:p>
            <a:pPr algn="ctr"/>
            <a:endParaRPr lang="es-MX" dirty="0"/>
          </a:p>
          <a:p>
            <a:r>
              <a:rPr lang="es-MX" b="1" dirty="0"/>
              <a:t>Contenido: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Añadir perfil a agente </a:t>
            </a:r>
            <a:r>
              <a:rPr lang="es-MX" i="1" dirty="0" err="1"/>
              <a:t>Person</a:t>
            </a:r>
            <a:endParaRPr lang="es-MX" i="1" dirty="0"/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Añadir reflejo de decisión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Añadir reflejo de movimiento</a:t>
            </a:r>
          </a:p>
          <a:p>
            <a:endParaRPr lang="es-MX" dirty="0"/>
          </a:p>
          <a:p>
            <a:pPr algn="ctr"/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EE55DFE-92E1-0DDA-8B51-63145BE1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483398" y="958533"/>
            <a:ext cx="97985" cy="5538981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364E5B5-B25A-A9C9-6189-C7C159813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57" y="958533"/>
            <a:ext cx="2896775" cy="924316"/>
          </a:xfrm>
          <a:solidFill>
            <a:srgbClr val="358F7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Comportamiento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92B1125-49B4-1D94-51A2-C2C2E17AA283}"/>
              </a:ext>
            </a:extLst>
          </p:cNvPr>
          <p:cNvSpPr/>
          <p:nvPr/>
        </p:nvSpPr>
        <p:spPr>
          <a:xfrm>
            <a:off x="8257811" y="4407542"/>
            <a:ext cx="655440" cy="617635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B241F57-5E39-462D-A63C-5D54ABECCB8F}"/>
              </a:ext>
            </a:extLst>
          </p:cNvPr>
          <p:cNvSpPr txBox="1"/>
          <p:nvPr/>
        </p:nvSpPr>
        <p:spPr>
          <a:xfrm>
            <a:off x="8984462" y="4372145"/>
            <a:ext cx="120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in_route</a:t>
            </a:r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720BE6B-CBEF-354B-68DD-F14F1909A296}"/>
              </a:ext>
            </a:extLst>
          </p:cNvPr>
          <p:cNvSpPr txBox="1"/>
          <p:nvPr/>
        </p:nvSpPr>
        <p:spPr>
          <a:xfrm>
            <a:off x="4989622" y="3240227"/>
            <a:ext cx="120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in_place</a:t>
            </a:r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DD75448-FB6D-77EE-3A88-7092DEBBE139}"/>
              </a:ext>
            </a:extLst>
          </p:cNvPr>
          <p:cNvSpPr txBox="1"/>
          <p:nvPr/>
        </p:nvSpPr>
        <p:spPr>
          <a:xfrm>
            <a:off x="8923412" y="2286831"/>
            <a:ext cx="184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in_route_inter</a:t>
            </a:r>
            <a:endParaRPr lang="es-MX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2AFB0C0-DD53-40F0-5290-023EFBEA90C3}"/>
              </a:ext>
            </a:extLst>
          </p:cNvPr>
          <p:cNvSpPr txBox="1"/>
          <p:nvPr/>
        </p:nvSpPr>
        <p:spPr>
          <a:xfrm>
            <a:off x="3747648" y="958533"/>
            <a:ext cx="4790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Diagrama de estados de </a:t>
            </a:r>
            <a:r>
              <a:rPr lang="es-MX" sz="2400" b="1" dirty="0" err="1"/>
              <a:t>Person</a:t>
            </a:r>
            <a:endParaRPr lang="es-MX" sz="2400" b="1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A4C4314-6C17-ECFF-D755-09D765A565AE}"/>
              </a:ext>
            </a:extLst>
          </p:cNvPr>
          <p:cNvCxnSpPr>
            <a:cxnSpLocks/>
          </p:cNvCxnSpPr>
          <p:nvPr/>
        </p:nvCxnSpPr>
        <p:spPr>
          <a:xfrm>
            <a:off x="6557604" y="3616233"/>
            <a:ext cx="1767833" cy="919871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8599F4E-B59B-4C30-166E-7EC70B4898A7}"/>
              </a:ext>
            </a:extLst>
          </p:cNvPr>
          <p:cNvCxnSpPr>
            <a:cxnSpLocks/>
          </p:cNvCxnSpPr>
          <p:nvPr/>
        </p:nvCxnSpPr>
        <p:spPr>
          <a:xfrm flipH="1">
            <a:off x="8444922" y="2909975"/>
            <a:ext cx="1" cy="1414669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0E427DDA-A9EB-DC20-CB2A-5A57A784509A}"/>
              </a:ext>
            </a:extLst>
          </p:cNvPr>
          <p:cNvCxnSpPr>
            <a:cxnSpLocks/>
          </p:cNvCxnSpPr>
          <p:nvPr/>
        </p:nvCxnSpPr>
        <p:spPr>
          <a:xfrm flipV="1">
            <a:off x="8712782" y="2866873"/>
            <a:ext cx="1" cy="1414669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FC1E92F2-D30A-338F-4EC7-6CAF27485717}"/>
              </a:ext>
            </a:extLst>
          </p:cNvPr>
          <p:cNvCxnSpPr>
            <a:cxnSpLocks/>
          </p:cNvCxnSpPr>
          <p:nvPr/>
        </p:nvCxnSpPr>
        <p:spPr>
          <a:xfrm flipH="1">
            <a:off x="6591047" y="2825727"/>
            <a:ext cx="1767834" cy="643264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7267100C-19F4-CAA5-013B-74FD713F0498}"/>
              </a:ext>
            </a:extLst>
          </p:cNvPr>
          <p:cNvCxnSpPr>
            <a:cxnSpLocks/>
          </p:cNvCxnSpPr>
          <p:nvPr/>
        </p:nvCxnSpPr>
        <p:spPr>
          <a:xfrm flipV="1">
            <a:off x="6500138" y="2569012"/>
            <a:ext cx="1767834" cy="643264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12062C9A-5D0F-D4C2-FB60-5A61B877B211}"/>
              </a:ext>
            </a:extLst>
          </p:cNvPr>
          <p:cNvCxnSpPr>
            <a:cxnSpLocks/>
          </p:cNvCxnSpPr>
          <p:nvPr/>
        </p:nvCxnSpPr>
        <p:spPr>
          <a:xfrm flipH="1" flipV="1">
            <a:off x="6417077" y="3821606"/>
            <a:ext cx="1767833" cy="919871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ipse 49">
            <a:extLst>
              <a:ext uri="{FF2B5EF4-FFF2-40B4-BE49-F238E27FC236}">
                <a16:creationId xmlns:a16="http://schemas.microsoft.com/office/drawing/2014/main" id="{F97164BC-40FE-349D-721E-3CD0CF1ECC25}"/>
              </a:ext>
            </a:extLst>
          </p:cNvPr>
          <p:cNvSpPr/>
          <p:nvPr/>
        </p:nvSpPr>
        <p:spPr>
          <a:xfrm>
            <a:off x="5895677" y="3164123"/>
            <a:ext cx="655440" cy="617635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204BE691-4CA7-AC60-F80B-9A134D0C9720}"/>
              </a:ext>
            </a:extLst>
          </p:cNvPr>
          <p:cNvSpPr/>
          <p:nvPr/>
        </p:nvSpPr>
        <p:spPr>
          <a:xfrm>
            <a:off x="8267972" y="2226337"/>
            <a:ext cx="655440" cy="617635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F738CE49-39F3-75A6-72BD-599A61BD733D}"/>
              </a:ext>
            </a:extLst>
          </p:cNvPr>
          <p:cNvSpPr txBox="1"/>
          <p:nvPr/>
        </p:nvSpPr>
        <p:spPr>
          <a:xfrm rot="20437350">
            <a:off x="6963958" y="2479907"/>
            <a:ext cx="76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accent2">
                    <a:lumMod val="75000"/>
                  </a:schemeClr>
                </a:solidFill>
              </a:rPr>
              <a:t>MiBici</a:t>
            </a:r>
            <a:endParaRPr lang="es-MX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EE44F25F-F9CD-A3C1-1FC4-4468BA268C25}"/>
              </a:ext>
            </a:extLst>
          </p:cNvPr>
          <p:cNvSpPr txBox="1"/>
          <p:nvPr/>
        </p:nvSpPr>
        <p:spPr>
          <a:xfrm rot="1677621">
            <a:off x="6616672" y="4199956"/>
            <a:ext cx="943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2">
                    <a:lumMod val="75000"/>
                  </a:schemeClr>
                </a:solidFill>
              </a:rPr>
              <a:t>Auto</a:t>
            </a:r>
          </a:p>
          <a:p>
            <a:pPr algn="ctr"/>
            <a:r>
              <a:rPr lang="es-MX" dirty="0">
                <a:solidFill>
                  <a:schemeClr val="accent2">
                    <a:lumMod val="75000"/>
                  </a:schemeClr>
                </a:solidFill>
              </a:rPr>
              <a:t>Peatón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087BB7C8-3F60-DAF2-D619-6552EB6A7D0E}"/>
              </a:ext>
            </a:extLst>
          </p:cNvPr>
          <p:cNvSpPr txBox="1"/>
          <p:nvPr/>
        </p:nvSpPr>
        <p:spPr>
          <a:xfrm>
            <a:off x="8747838" y="3368198"/>
            <a:ext cx="76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accent2">
                    <a:lumMod val="75000"/>
                  </a:schemeClr>
                </a:solidFill>
              </a:rPr>
              <a:t>MiBici</a:t>
            </a:r>
            <a:endParaRPr lang="es-MX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413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3"/>
          <p:cNvSpPr>
            <a:spLocks noGrp="1"/>
          </p:cNvSpPr>
          <p:nvPr>
            <p:ph type="body" sz="half" idx="2"/>
          </p:nvPr>
        </p:nvSpPr>
        <p:spPr>
          <a:xfrm>
            <a:off x="245960" y="1968744"/>
            <a:ext cx="3237438" cy="4229833"/>
          </a:xfrm>
        </p:spPr>
        <p:txBody>
          <a:bodyPr>
            <a:normAutofit/>
          </a:bodyPr>
          <a:lstStyle/>
          <a:p>
            <a:r>
              <a:rPr lang="es-MX" b="1" dirty="0"/>
              <a:t>Archivo </a:t>
            </a:r>
            <a:r>
              <a:rPr lang="es-MX" b="1" dirty="0" err="1"/>
              <a:t>github</a:t>
            </a:r>
            <a:r>
              <a:rPr lang="es-MX" b="1" dirty="0"/>
              <a:t>:</a:t>
            </a:r>
          </a:p>
          <a:p>
            <a:pPr algn="ctr"/>
            <a:r>
              <a:rPr lang="es-MX" dirty="0"/>
              <a:t>Part_5</a:t>
            </a:r>
          </a:p>
          <a:p>
            <a:pPr algn="ctr"/>
            <a:endParaRPr lang="es-MX" dirty="0"/>
          </a:p>
          <a:p>
            <a:pPr algn="just"/>
            <a:r>
              <a:rPr lang="es-MX" b="1" dirty="0"/>
              <a:t>Actividad:</a:t>
            </a:r>
          </a:p>
          <a:p>
            <a:pPr algn="ctr"/>
            <a:r>
              <a:rPr lang="es-MX" dirty="0"/>
              <a:t>Cambiar el aspecto y la velocidad del medio de transporte de un agente </a:t>
            </a:r>
            <a:r>
              <a:rPr lang="es-MX" i="1" dirty="0" err="1"/>
              <a:t>Person</a:t>
            </a:r>
            <a:endParaRPr lang="es-MX" i="1" dirty="0"/>
          </a:p>
          <a:p>
            <a:pPr algn="ctr"/>
            <a:endParaRPr lang="es-MX" dirty="0"/>
          </a:p>
          <a:p>
            <a:r>
              <a:rPr lang="es-MX" b="1" dirty="0"/>
              <a:t>Contenido: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Cambiar aspecto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Cambiar velocidad</a:t>
            </a:r>
          </a:p>
          <a:p>
            <a:pPr marL="342900" indent="-342900">
              <a:buFont typeface="+mj-lt"/>
              <a:buAutoNum type="arabicPeriod"/>
            </a:pPr>
            <a:endParaRPr lang="es-MX" dirty="0"/>
          </a:p>
          <a:p>
            <a:endParaRPr lang="es-MX" dirty="0"/>
          </a:p>
          <a:p>
            <a:pPr algn="ctr"/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483398" y="958533"/>
            <a:ext cx="97985" cy="5538981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86382" y="1142268"/>
            <a:ext cx="2201819" cy="527539"/>
          </a:xfrm>
          <a:prstGeom prst="rect">
            <a:avLst/>
          </a:prstGeom>
          <a:solidFill>
            <a:srgbClr val="358F7E">
              <a:alpha val="50000"/>
            </a:srgb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Comportamiento</a:t>
            </a: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5F7E63DB-ADDC-4161-88B8-CFC14A2FA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951" y="1191964"/>
            <a:ext cx="8233089" cy="490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46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3"/>
          <p:cNvSpPr>
            <a:spLocks noGrp="1"/>
          </p:cNvSpPr>
          <p:nvPr>
            <p:ph type="body" sz="half" idx="2"/>
          </p:nvPr>
        </p:nvSpPr>
        <p:spPr>
          <a:xfrm>
            <a:off x="99542" y="2065459"/>
            <a:ext cx="3335423" cy="4229833"/>
          </a:xfrm>
        </p:spPr>
        <p:txBody>
          <a:bodyPr>
            <a:normAutofit/>
          </a:bodyPr>
          <a:lstStyle/>
          <a:p>
            <a:r>
              <a:rPr lang="es-MX" b="1" dirty="0"/>
              <a:t>Archivo </a:t>
            </a:r>
            <a:r>
              <a:rPr lang="es-MX" b="1" dirty="0" err="1"/>
              <a:t>github</a:t>
            </a:r>
            <a:r>
              <a:rPr lang="es-MX" b="1" dirty="0"/>
              <a:t>:</a:t>
            </a:r>
          </a:p>
          <a:p>
            <a:pPr algn="ctr"/>
            <a:r>
              <a:rPr lang="es-MX" dirty="0"/>
              <a:t>Part_6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r>
              <a:rPr lang="es-MX" b="1" dirty="0"/>
              <a:t>Contenido:</a:t>
            </a:r>
            <a:endParaRPr lang="es-MX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Mapa de calor que muestre el movimiento y concentración del medio de transporte </a:t>
            </a:r>
            <a:r>
              <a:rPr lang="es-MX" dirty="0" err="1"/>
              <a:t>MiBici</a:t>
            </a:r>
            <a:endParaRPr lang="es-MX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483398" y="958533"/>
            <a:ext cx="97985" cy="5538981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233463" y="958533"/>
            <a:ext cx="2842485" cy="729763"/>
          </a:xfrm>
          <a:prstGeom prst="rect">
            <a:avLst/>
          </a:prstGeom>
          <a:solidFill>
            <a:srgbClr val="358F7E">
              <a:alpha val="50000"/>
            </a:srgb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Mapa calor</a:t>
            </a:r>
          </a:p>
        </p:txBody>
      </p:sp>
      <p:pic>
        <p:nvPicPr>
          <p:cNvPr id="4" name="Imagen 3" descr="Una captura de pantalla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641E54E9-2AA4-3BE3-BE10-DC2A5AEE2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60" y="1221975"/>
            <a:ext cx="8179352" cy="48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33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3"/>
          <p:cNvSpPr>
            <a:spLocks noGrp="1"/>
          </p:cNvSpPr>
          <p:nvPr>
            <p:ph type="body" sz="half" idx="2"/>
          </p:nvPr>
        </p:nvSpPr>
        <p:spPr>
          <a:xfrm>
            <a:off x="99542" y="2065459"/>
            <a:ext cx="3335423" cy="4229833"/>
          </a:xfrm>
        </p:spPr>
        <p:txBody>
          <a:bodyPr>
            <a:normAutofit/>
          </a:bodyPr>
          <a:lstStyle/>
          <a:p>
            <a:r>
              <a:rPr lang="es-MX" b="1" dirty="0"/>
              <a:t>Archivo </a:t>
            </a:r>
            <a:r>
              <a:rPr lang="es-MX" b="1" dirty="0" err="1"/>
              <a:t>github</a:t>
            </a:r>
            <a:r>
              <a:rPr lang="es-MX" b="1" dirty="0"/>
              <a:t>:</a:t>
            </a:r>
          </a:p>
          <a:p>
            <a:pPr algn="ctr"/>
            <a:r>
              <a:rPr lang="es-MX" dirty="0"/>
              <a:t>Part_7</a:t>
            </a:r>
          </a:p>
          <a:p>
            <a:pPr algn="ctr"/>
            <a:r>
              <a:rPr lang="es-MX" dirty="0"/>
              <a:t>Gráfica</a:t>
            </a:r>
          </a:p>
          <a:p>
            <a:pPr algn="ctr"/>
            <a:endParaRPr lang="es-MX" dirty="0"/>
          </a:p>
          <a:p>
            <a:r>
              <a:rPr lang="es-MX" b="1" dirty="0"/>
              <a:t>Contenido: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Crear gráfica de monitoreo de transporte y población en negocios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483398" y="958533"/>
            <a:ext cx="97985" cy="5538981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233463" y="958533"/>
            <a:ext cx="2842485" cy="729763"/>
          </a:xfrm>
          <a:prstGeom prst="rect">
            <a:avLst/>
          </a:prstGeom>
          <a:solidFill>
            <a:srgbClr val="358F7E">
              <a:alpha val="50000"/>
            </a:srgb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Gráficas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34A3FBEC-FAE5-7BEB-2A29-16F2A1A9C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415" y="1223362"/>
            <a:ext cx="7783175" cy="50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95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1EDBB-FC0D-F6CF-C04D-957306565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1B15AC18-44FC-7AD1-7BE6-34D020A6D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46" y="1905304"/>
            <a:ext cx="3335423" cy="4229833"/>
          </a:xfrm>
        </p:spPr>
        <p:txBody>
          <a:bodyPr>
            <a:normAutofit/>
          </a:bodyPr>
          <a:lstStyle/>
          <a:p>
            <a:r>
              <a:rPr lang="es-MX" b="1" dirty="0"/>
              <a:t>Archivo </a:t>
            </a:r>
            <a:r>
              <a:rPr lang="es-MX" b="1" dirty="0" err="1"/>
              <a:t>github</a:t>
            </a:r>
            <a:r>
              <a:rPr lang="es-MX" b="1" dirty="0"/>
              <a:t>:</a:t>
            </a:r>
          </a:p>
          <a:p>
            <a:pPr algn="ctr"/>
            <a:r>
              <a:rPr lang="es-MX" dirty="0"/>
              <a:t>FINAL</a:t>
            </a:r>
          </a:p>
          <a:p>
            <a:pPr algn="ctr"/>
            <a:endParaRPr lang="es-MX" dirty="0"/>
          </a:p>
          <a:p>
            <a:pPr algn="just"/>
            <a:r>
              <a:rPr lang="es-MX" b="1" dirty="0"/>
              <a:t>Actividad:</a:t>
            </a:r>
            <a:endParaRPr lang="es-MX" dirty="0"/>
          </a:p>
          <a:p>
            <a:pPr algn="ctr"/>
            <a:r>
              <a:rPr lang="es-MX" dirty="0"/>
              <a:t>Práctica en GAMA con intervención tecnológica</a:t>
            </a:r>
            <a:r>
              <a:rPr lang="es-MX"/>
              <a:t>: </a:t>
            </a:r>
            <a:r>
              <a:rPr lang="es-MX" i="1" u="sng"/>
              <a:t>recomendación de transporte</a:t>
            </a:r>
          </a:p>
          <a:p>
            <a:pPr algn="ctr"/>
            <a:endParaRPr lang="es-MX" dirty="0"/>
          </a:p>
          <a:p>
            <a:r>
              <a:rPr lang="es-MX" b="1" dirty="0"/>
              <a:t>Contenido: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Toma de decisión respecto a usar un medio de transporte alterno, si la cantidad de autos en el camino está por encima de un valor determinado.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1886427-36CE-92A9-7139-E46EE1AB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83398" y="958533"/>
            <a:ext cx="97985" cy="553898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4AB29A6B-F920-3E55-1320-49984D73CCC0}"/>
              </a:ext>
            </a:extLst>
          </p:cNvPr>
          <p:cNvSpPr txBox="1">
            <a:spLocks/>
          </p:cNvSpPr>
          <p:nvPr/>
        </p:nvSpPr>
        <p:spPr>
          <a:xfrm>
            <a:off x="252316" y="722863"/>
            <a:ext cx="2842485" cy="729763"/>
          </a:xfrm>
          <a:prstGeom prst="rect">
            <a:avLst/>
          </a:prstGeom>
          <a:solidFill>
            <a:srgbClr val="358F7E">
              <a:alpha val="50000"/>
            </a:srgb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Intervención APP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1353F4-9599-62A6-6CA4-763C93ADE786}"/>
              </a:ext>
            </a:extLst>
          </p:cNvPr>
          <p:cNvSpPr txBox="1">
            <a:spLocks/>
          </p:cNvSpPr>
          <p:nvPr/>
        </p:nvSpPr>
        <p:spPr>
          <a:xfrm>
            <a:off x="5737780" y="1883449"/>
            <a:ext cx="3858705" cy="4750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Implementación en GAMA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6351A773-0FAB-D807-F1A7-E9AF750A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580" y="2661835"/>
            <a:ext cx="6883104" cy="106618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7EFEEE9-0E2A-312F-DBF7-58BA87728D9A}"/>
              </a:ext>
            </a:extLst>
          </p:cNvPr>
          <p:cNvSpPr txBox="1"/>
          <p:nvPr/>
        </p:nvSpPr>
        <p:spPr>
          <a:xfrm>
            <a:off x="5304149" y="4287580"/>
            <a:ext cx="441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i="1" dirty="0"/>
              <a:t>¿Qué es lo que hace la intervención (APP)?</a:t>
            </a:r>
          </a:p>
        </p:txBody>
      </p:sp>
      <p:pic>
        <p:nvPicPr>
          <p:cNvPr id="7" name="Imagen 6" descr="Imagen que contiene coche, camión&#10;&#10;Descripción generada automáticamente">
            <a:extLst>
              <a:ext uri="{FF2B5EF4-FFF2-40B4-BE49-F238E27FC236}">
                <a16:creationId xmlns:a16="http://schemas.microsoft.com/office/drawing/2014/main" id="{8909AB7B-87FD-18FC-F287-7FBA188D2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337" y="4902001"/>
            <a:ext cx="520232" cy="520232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88320308-5066-07E0-98AA-562DED854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93" y="4976030"/>
            <a:ext cx="372174" cy="372174"/>
          </a:xfrm>
          <a:prstGeom prst="rect">
            <a:avLst/>
          </a:prstGeom>
        </p:spPr>
      </p:pic>
      <p:pic>
        <p:nvPicPr>
          <p:cNvPr id="11" name="Imagen 10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BC774371-47F0-BBA1-DE57-8CF81D727F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180" y="4902001"/>
            <a:ext cx="480877" cy="480877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24BDD50A-9D16-AE12-C2DF-BC9360E941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449" y="4998382"/>
            <a:ext cx="368851" cy="3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00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0DA64-E634-FE67-1D95-25ED25811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689CD2D4-3855-3857-AF9F-E765F236E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46" y="1905304"/>
            <a:ext cx="3335423" cy="4592210"/>
          </a:xfrm>
        </p:spPr>
        <p:txBody>
          <a:bodyPr>
            <a:normAutofit/>
          </a:bodyPr>
          <a:lstStyle/>
          <a:p>
            <a:r>
              <a:rPr lang="es-MX" b="1" dirty="0"/>
              <a:t>Archivo </a:t>
            </a:r>
            <a:r>
              <a:rPr lang="es-MX" b="1" dirty="0" err="1"/>
              <a:t>github</a:t>
            </a:r>
            <a:r>
              <a:rPr lang="es-MX" b="1" dirty="0"/>
              <a:t>:</a:t>
            </a:r>
          </a:p>
          <a:p>
            <a:pPr algn="ctr"/>
            <a:r>
              <a:rPr lang="es-MX" dirty="0"/>
              <a:t>FINAL</a:t>
            </a:r>
          </a:p>
          <a:p>
            <a:pPr algn="ctr"/>
            <a:endParaRPr lang="es-MX" dirty="0"/>
          </a:p>
          <a:p>
            <a:pPr algn="just"/>
            <a:r>
              <a:rPr lang="es-MX" b="1" dirty="0"/>
              <a:t>Actividad:</a:t>
            </a:r>
            <a:endParaRPr lang="es-MX" dirty="0"/>
          </a:p>
          <a:p>
            <a:pPr algn="ctr"/>
            <a:r>
              <a:rPr lang="es-MX" dirty="0"/>
              <a:t>Práctica en GAMA con intervención tecnológica</a:t>
            </a:r>
            <a:r>
              <a:rPr lang="es-MX"/>
              <a:t>: </a:t>
            </a:r>
            <a:r>
              <a:rPr lang="es-MX" i="1" u="sng"/>
              <a:t>recomendación de transporte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r>
              <a:rPr lang="es-MX" b="1" dirty="0"/>
              <a:t>Contenido: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Toma de decisión respecto a usar un medio de transporte alterno, si la cantidad de autos en el camino está por encima de un valor determinado.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E4DFA5F-6B75-6A1F-F825-8C41079CB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83398" y="958533"/>
            <a:ext cx="97985" cy="553898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4995D314-18F6-5337-B5CC-B0A230542958}"/>
              </a:ext>
            </a:extLst>
          </p:cNvPr>
          <p:cNvSpPr txBox="1">
            <a:spLocks/>
          </p:cNvSpPr>
          <p:nvPr/>
        </p:nvSpPr>
        <p:spPr>
          <a:xfrm>
            <a:off x="252316" y="722863"/>
            <a:ext cx="2842485" cy="729763"/>
          </a:xfrm>
          <a:prstGeom prst="rect">
            <a:avLst/>
          </a:prstGeom>
          <a:solidFill>
            <a:srgbClr val="358F7E">
              <a:alpha val="50000"/>
            </a:srgb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Intervención APP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41CCE9-1EC9-1C21-0537-C041E97890ED}"/>
              </a:ext>
            </a:extLst>
          </p:cNvPr>
          <p:cNvSpPr txBox="1">
            <a:spLocks/>
          </p:cNvSpPr>
          <p:nvPr/>
        </p:nvSpPr>
        <p:spPr>
          <a:xfrm>
            <a:off x="5737780" y="512901"/>
            <a:ext cx="3858705" cy="4750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Escenarios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E1A23E-2C7B-95C8-52DE-84F867A9ABE1}"/>
              </a:ext>
            </a:extLst>
          </p:cNvPr>
          <p:cNvSpPr txBox="1"/>
          <p:nvPr/>
        </p:nvSpPr>
        <p:spPr>
          <a:xfrm>
            <a:off x="6419653" y="1267960"/>
            <a:ext cx="357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No hay uso de la APP</a:t>
            </a:r>
          </a:p>
        </p:txBody>
      </p:sp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5B944E3D-75D2-4021-0517-E7C83EF75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42" y="1821958"/>
            <a:ext cx="5738676" cy="404394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696F1A4-0941-CDCE-8C2A-F41C07ADB1F0}"/>
              </a:ext>
            </a:extLst>
          </p:cNvPr>
          <p:cNvSpPr txBox="1"/>
          <p:nvPr/>
        </p:nvSpPr>
        <p:spPr>
          <a:xfrm>
            <a:off x="6096000" y="5946698"/>
            <a:ext cx="357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i="1" dirty="0"/>
              <a:t>¿Qué es lo que observamos?</a:t>
            </a:r>
          </a:p>
        </p:txBody>
      </p:sp>
      <p:pic>
        <p:nvPicPr>
          <p:cNvPr id="10" name="Imagen 9" descr="Imagen que contiene coche, camión&#10;&#10;Descripción generada automáticamente">
            <a:extLst>
              <a:ext uri="{FF2B5EF4-FFF2-40B4-BE49-F238E27FC236}">
                <a16:creationId xmlns:a16="http://schemas.microsoft.com/office/drawing/2014/main" id="{9254FC24-5F66-7625-BB5C-EAD0527CC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164" y="6325421"/>
            <a:ext cx="520232" cy="520232"/>
          </a:xfrm>
          <a:prstGeom prst="rect">
            <a:avLst/>
          </a:prstGeom>
        </p:spPr>
      </p:pic>
      <p:pic>
        <p:nvPicPr>
          <p:cNvPr id="11" name="Imagen 10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9C7D5A88-E9BB-D832-B2D4-290DA6446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230" y="6345099"/>
            <a:ext cx="480877" cy="4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34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2AA29-7C5A-9CC3-8A66-CE7EBB12D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0C3EE90E-DBB3-B15A-40D6-D68CBB94A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46" y="1905304"/>
            <a:ext cx="3335423" cy="4700769"/>
          </a:xfrm>
        </p:spPr>
        <p:txBody>
          <a:bodyPr>
            <a:normAutofit/>
          </a:bodyPr>
          <a:lstStyle/>
          <a:p>
            <a:r>
              <a:rPr lang="es-MX" b="1" dirty="0"/>
              <a:t>Archivo </a:t>
            </a:r>
            <a:r>
              <a:rPr lang="es-MX" b="1" dirty="0" err="1"/>
              <a:t>github</a:t>
            </a:r>
            <a:r>
              <a:rPr lang="es-MX" b="1" dirty="0"/>
              <a:t>:</a:t>
            </a:r>
          </a:p>
          <a:p>
            <a:pPr algn="ctr"/>
            <a:r>
              <a:rPr lang="es-MX" dirty="0"/>
              <a:t>FINAL</a:t>
            </a:r>
          </a:p>
          <a:p>
            <a:pPr algn="ctr"/>
            <a:endParaRPr lang="es-MX" dirty="0"/>
          </a:p>
          <a:p>
            <a:pPr algn="just"/>
            <a:r>
              <a:rPr lang="es-MX" b="1" dirty="0"/>
              <a:t>Actividad:</a:t>
            </a:r>
            <a:endParaRPr lang="es-MX" dirty="0"/>
          </a:p>
          <a:p>
            <a:pPr algn="ctr"/>
            <a:r>
              <a:rPr lang="es-MX" dirty="0"/>
              <a:t>Práctica en GAMA con intervención tecnológica</a:t>
            </a:r>
            <a:r>
              <a:rPr lang="es-MX"/>
              <a:t>: </a:t>
            </a:r>
            <a:r>
              <a:rPr lang="es-MX" i="1" u="sng"/>
              <a:t>recomendación de transporte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r>
              <a:rPr lang="es-MX" b="1" dirty="0"/>
              <a:t>Contenido: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Toma de decisión respecto a usar un medio de transporte alterno, si la cantidad de autos en el camino está por encima de un valor determinado.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7F22FA1-19D2-8B4F-4D4B-8B8586348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83398" y="958533"/>
            <a:ext cx="97985" cy="553898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C8A344E-E736-B3C2-BC54-3B16C8E55A8D}"/>
              </a:ext>
            </a:extLst>
          </p:cNvPr>
          <p:cNvSpPr txBox="1">
            <a:spLocks/>
          </p:cNvSpPr>
          <p:nvPr/>
        </p:nvSpPr>
        <p:spPr>
          <a:xfrm>
            <a:off x="252316" y="722863"/>
            <a:ext cx="2842485" cy="729763"/>
          </a:xfrm>
          <a:prstGeom prst="rect">
            <a:avLst/>
          </a:prstGeom>
          <a:solidFill>
            <a:srgbClr val="358F7E">
              <a:alpha val="50000"/>
            </a:srgb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Intervención APP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0F27C0-73E7-9CF2-00E4-F7EF47200A84}"/>
              </a:ext>
            </a:extLst>
          </p:cNvPr>
          <p:cNvSpPr txBox="1">
            <a:spLocks/>
          </p:cNvSpPr>
          <p:nvPr/>
        </p:nvSpPr>
        <p:spPr>
          <a:xfrm>
            <a:off x="5737780" y="512901"/>
            <a:ext cx="3858705" cy="4750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Escenarios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AA6317F-3C16-F21E-22DE-60E33AF43EB2}"/>
              </a:ext>
            </a:extLst>
          </p:cNvPr>
          <p:cNvSpPr txBox="1"/>
          <p:nvPr/>
        </p:nvSpPr>
        <p:spPr>
          <a:xfrm>
            <a:off x="6096000" y="5946698"/>
            <a:ext cx="357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i="1" dirty="0"/>
              <a:t>¿Qué es lo que observamos?</a:t>
            </a:r>
          </a:p>
        </p:txBody>
      </p:sp>
      <p:pic>
        <p:nvPicPr>
          <p:cNvPr id="10" name="Imagen 9" descr="Imagen que contiene coche, camión&#10;&#10;Descripción generada automáticamente">
            <a:extLst>
              <a:ext uri="{FF2B5EF4-FFF2-40B4-BE49-F238E27FC236}">
                <a16:creationId xmlns:a16="http://schemas.microsoft.com/office/drawing/2014/main" id="{07012C03-6882-465A-FCD7-B5DA8A70C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164" y="6325421"/>
            <a:ext cx="520232" cy="520232"/>
          </a:xfrm>
          <a:prstGeom prst="rect">
            <a:avLst/>
          </a:prstGeom>
        </p:spPr>
      </p:pic>
      <p:pic>
        <p:nvPicPr>
          <p:cNvPr id="11" name="Imagen 10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460F37BF-EB21-0048-33D3-1FADA4EDA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230" y="6345099"/>
            <a:ext cx="480877" cy="4808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650D5C7-F2C7-314E-DFFD-824F7E80B357}"/>
              </a:ext>
            </a:extLst>
          </p:cNvPr>
          <p:cNvSpPr txBox="1"/>
          <p:nvPr/>
        </p:nvSpPr>
        <p:spPr>
          <a:xfrm>
            <a:off x="4892509" y="1267960"/>
            <a:ext cx="617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Uso de APP: recomendación para usar otro medio de transporte</a:t>
            </a:r>
          </a:p>
        </p:txBody>
      </p:sp>
      <p:pic>
        <p:nvPicPr>
          <p:cNvPr id="13" name="Imagen 12" descr="Gráfico&#10;&#10;El contenido generado por IA puede ser incorrecto.">
            <a:extLst>
              <a:ext uri="{FF2B5EF4-FFF2-40B4-BE49-F238E27FC236}">
                <a16:creationId xmlns:a16="http://schemas.microsoft.com/office/drawing/2014/main" id="{4390CB95-A502-054B-9664-0F0651595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384" y="1721521"/>
            <a:ext cx="5880024" cy="414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78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39C7-97BE-AD93-E848-CD9747559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729301B8-7818-81EB-A56E-85F1A41EF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46" y="1905304"/>
            <a:ext cx="3335423" cy="4766084"/>
          </a:xfrm>
        </p:spPr>
        <p:txBody>
          <a:bodyPr>
            <a:normAutofit/>
          </a:bodyPr>
          <a:lstStyle/>
          <a:p>
            <a:r>
              <a:rPr lang="es-MX" b="1" dirty="0"/>
              <a:t>Archivo </a:t>
            </a:r>
            <a:r>
              <a:rPr lang="es-MX" b="1" dirty="0" err="1"/>
              <a:t>github</a:t>
            </a:r>
            <a:r>
              <a:rPr lang="es-MX" b="1" dirty="0"/>
              <a:t>:</a:t>
            </a:r>
          </a:p>
          <a:p>
            <a:pPr algn="ctr"/>
            <a:r>
              <a:rPr lang="es-MX" dirty="0"/>
              <a:t>FINAL</a:t>
            </a:r>
          </a:p>
          <a:p>
            <a:pPr algn="ctr"/>
            <a:endParaRPr lang="es-MX" dirty="0"/>
          </a:p>
          <a:p>
            <a:pPr algn="just"/>
            <a:r>
              <a:rPr lang="es-MX" b="1" dirty="0"/>
              <a:t>Actividad:</a:t>
            </a:r>
            <a:endParaRPr lang="es-MX" dirty="0"/>
          </a:p>
          <a:p>
            <a:pPr algn="ctr"/>
            <a:r>
              <a:rPr lang="es-MX" dirty="0"/>
              <a:t>Práctica en GAMA con intervención tecnológica</a:t>
            </a:r>
            <a:r>
              <a:rPr lang="es-MX"/>
              <a:t>: </a:t>
            </a:r>
            <a:r>
              <a:rPr lang="es-MX" i="1" u="sng"/>
              <a:t>recomendación de transporte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r>
              <a:rPr lang="es-MX" b="1" dirty="0"/>
              <a:t>Contenido: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Toma de decisión respecto a usar un medio de transporte alterno, si la cantidad de autos en el camino, esto reportado por la aplicación, está por encima de un valor determinado.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B945596-5B97-748D-2CC5-99A8B08E3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83398" y="958533"/>
            <a:ext cx="97985" cy="553898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0D72A596-46E6-A975-B9B3-15F7CC97DE17}"/>
              </a:ext>
            </a:extLst>
          </p:cNvPr>
          <p:cNvSpPr txBox="1">
            <a:spLocks/>
          </p:cNvSpPr>
          <p:nvPr/>
        </p:nvSpPr>
        <p:spPr>
          <a:xfrm>
            <a:off x="252316" y="722863"/>
            <a:ext cx="2842485" cy="729763"/>
          </a:xfrm>
          <a:prstGeom prst="rect">
            <a:avLst/>
          </a:prstGeom>
          <a:solidFill>
            <a:srgbClr val="358F7E">
              <a:alpha val="50000"/>
            </a:srgb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Intervención APP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7E2F22-0873-99F7-3FFB-CE25105BF5C6}"/>
              </a:ext>
            </a:extLst>
          </p:cNvPr>
          <p:cNvSpPr txBox="1">
            <a:spLocks/>
          </p:cNvSpPr>
          <p:nvPr/>
        </p:nvSpPr>
        <p:spPr>
          <a:xfrm>
            <a:off x="5737778" y="188299"/>
            <a:ext cx="3858705" cy="4750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Beneficios de la intervención 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218B8C4-6565-64A0-883B-88DEA05DC81B}"/>
              </a:ext>
            </a:extLst>
          </p:cNvPr>
          <p:cNvSpPr txBox="1"/>
          <p:nvPr/>
        </p:nvSpPr>
        <p:spPr>
          <a:xfrm>
            <a:off x="4626985" y="889641"/>
            <a:ext cx="61745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Datos disponibles: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Cantidad de bicis disponibles en el sistema.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Estimación: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Cuántas bicis se pueden usar.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</p:txBody>
      </p:sp>
      <p:pic>
        <p:nvPicPr>
          <p:cNvPr id="14" name="Imagen 13" descr="Imagen de la pantalla de un videojuego&#10;&#10;El contenido generado por IA puede ser incorrecto.">
            <a:extLst>
              <a:ext uri="{FF2B5EF4-FFF2-40B4-BE49-F238E27FC236}">
                <a16:creationId xmlns:a16="http://schemas.microsoft.com/office/drawing/2014/main" id="{7C559996-714A-642E-331B-BE6E59CC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453" y="2469325"/>
            <a:ext cx="5973185" cy="391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21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1EDBB-FC0D-F6CF-C04D-957306565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1B15AC18-44FC-7AD1-7BE6-34D020A6D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46" y="1905304"/>
            <a:ext cx="3335423" cy="4229833"/>
          </a:xfrm>
        </p:spPr>
        <p:txBody>
          <a:bodyPr>
            <a:normAutofit/>
          </a:bodyPr>
          <a:lstStyle/>
          <a:p>
            <a:r>
              <a:rPr lang="es-MX" b="1"/>
              <a:t>Archivo </a:t>
            </a:r>
            <a:r>
              <a:rPr lang="es-MX" b="1" err="1"/>
              <a:t>github</a:t>
            </a:r>
            <a:r>
              <a:rPr lang="es-MX" b="1"/>
              <a:t>:</a:t>
            </a:r>
          </a:p>
          <a:p>
            <a:pPr algn="ctr"/>
            <a:r>
              <a:rPr lang="es-MX"/>
              <a:t>FINAL</a:t>
            </a:r>
          </a:p>
          <a:p>
            <a:pPr algn="ctr"/>
            <a:endParaRPr lang="es-MX"/>
          </a:p>
          <a:p>
            <a:pPr algn="just"/>
            <a:r>
              <a:rPr lang="es-MX" b="1"/>
              <a:t>Actividad:</a:t>
            </a:r>
            <a:endParaRPr lang="es-MX"/>
          </a:p>
          <a:p>
            <a:pPr algn="ctr"/>
            <a:r>
              <a:rPr lang="es-MX"/>
              <a:t>Práctica en GAMA con intervención tecnológica: </a:t>
            </a:r>
            <a:r>
              <a:rPr lang="es-MX" i="1" u="sng"/>
              <a:t>tejido social</a:t>
            </a:r>
          </a:p>
          <a:p>
            <a:pPr algn="ctr"/>
            <a:endParaRPr lang="es-MX"/>
          </a:p>
          <a:p>
            <a:r>
              <a:rPr lang="es-MX" b="1"/>
              <a:t>Contenido: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/>
              <a:t>Mejora de tejido social e interacciones entre personas.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1886427-36CE-92A9-7139-E46EE1AB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83398" y="958533"/>
            <a:ext cx="97985" cy="553898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4AB29A6B-F920-3E55-1320-49984D73CCC0}"/>
              </a:ext>
            </a:extLst>
          </p:cNvPr>
          <p:cNvSpPr txBox="1">
            <a:spLocks/>
          </p:cNvSpPr>
          <p:nvPr/>
        </p:nvSpPr>
        <p:spPr>
          <a:xfrm>
            <a:off x="252316" y="722863"/>
            <a:ext cx="2842485" cy="729763"/>
          </a:xfrm>
          <a:prstGeom prst="rect">
            <a:avLst/>
          </a:prstGeom>
          <a:solidFill>
            <a:srgbClr val="358F7E">
              <a:alpha val="50000"/>
            </a:srgb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Intervención</a:t>
            </a:r>
            <a:endParaRPr lang="es-MX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1353F4-9599-62A6-6CA4-763C93ADE786}"/>
              </a:ext>
            </a:extLst>
          </p:cNvPr>
          <p:cNvSpPr txBox="1">
            <a:spLocks/>
          </p:cNvSpPr>
          <p:nvPr/>
        </p:nvSpPr>
        <p:spPr>
          <a:xfrm>
            <a:off x="5737780" y="1883449"/>
            <a:ext cx="3858705" cy="4750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Implementación en GAMA</a:t>
            </a:r>
            <a:endParaRPr lang="es-MX">
              <a:solidFill>
                <a:schemeClr val="tx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7EFEEE9-0E2A-312F-DBF7-58BA87728D9A}"/>
              </a:ext>
            </a:extLst>
          </p:cNvPr>
          <p:cNvSpPr txBox="1"/>
          <p:nvPr/>
        </p:nvSpPr>
        <p:spPr>
          <a:xfrm>
            <a:off x="5388125" y="2897319"/>
            <a:ext cx="441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i="1"/>
              <a:t>¿Qué es lo que hace la intervención (APP)?</a:t>
            </a:r>
          </a:p>
        </p:txBody>
      </p:sp>
      <p:pic>
        <p:nvPicPr>
          <p:cNvPr id="7" name="Imagen 6" descr="Imagen que contiene coche, camión&#10;&#10;Descripción generada automáticamente">
            <a:extLst>
              <a:ext uri="{FF2B5EF4-FFF2-40B4-BE49-F238E27FC236}">
                <a16:creationId xmlns:a16="http://schemas.microsoft.com/office/drawing/2014/main" id="{8909AB7B-87FD-18FC-F287-7FBA188D2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13" y="3511740"/>
            <a:ext cx="520232" cy="520232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88320308-5066-07E0-98AA-562DED854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069" y="3585769"/>
            <a:ext cx="372174" cy="372174"/>
          </a:xfrm>
          <a:prstGeom prst="rect">
            <a:avLst/>
          </a:prstGeom>
        </p:spPr>
      </p:pic>
      <p:pic>
        <p:nvPicPr>
          <p:cNvPr id="11" name="Imagen 10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BC774371-47F0-BBA1-DE57-8CF81D727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156" y="3511740"/>
            <a:ext cx="480877" cy="480877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24BDD50A-9D16-AE12-C2DF-BC9360E94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25" y="3608121"/>
            <a:ext cx="368851" cy="3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2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2B8C2E92-21FD-B4EB-5C2D-E654C79D0341}"/>
              </a:ext>
            </a:extLst>
          </p:cNvPr>
          <p:cNvSpPr/>
          <p:nvPr/>
        </p:nvSpPr>
        <p:spPr>
          <a:xfrm>
            <a:off x="-1" y="1204111"/>
            <a:ext cx="12192000" cy="530084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31060-8DBE-486E-AC06-107CCB533030}" type="slidenum">
              <a:rPr lang="en-US" smtClean="0"/>
              <a:t>3</a:t>
            </a:fld>
            <a:endParaRPr lang="en-U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26C6B02-5535-353C-ADB5-875ED4793067}"/>
              </a:ext>
            </a:extLst>
          </p:cNvPr>
          <p:cNvSpPr txBox="1"/>
          <p:nvPr/>
        </p:nvSpPr>
        <p:spPr>
          <a:xfrm>
            <a:off x="6397765" y="2565116"/>
            <a:ext cx="54049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/>
              <a:t>Gentrificación: </a:t>
            </a:r>
          </a:p>
          <a:p>
            <a:pPr algn="just"/>
            <a:endParaRPr lang="es-ES" sz="2400" b="1" dirty="0"/>
          </a:p>
          <a:p>
            <a:pPr algn="just"/>
            <a:r>
              <a:rPr lang="es-MX" dirty="0"/>
              <a:t>Proceso de renovación de una zona urbana, generalmente popular o deteriorada, que implica el </a:t>
            </a:r>
            <a:r>
              <a:rPr lang="es-MX" b="1" dirty="0">
                <a:solidFill>
                  <a:srgbClr val="FFFF00"/>
                </a:solidFill>
              </a:rPr>
              <a:t>desplazamiento de su población original por parte de otra de un mayor poder adquisitivo</a:t>
            </a:r>
            <a:r>
              <a:rPr lang="es-MX" dirty="0"/>
              <a:t>.</a:t>
            </a:r>
            <a:endParaRPr lang="es-ES" dirty="0"/>
          </a:p>
        </p:txBody>
      </p:sp>
      <p:pic>
        <p:nvPicPr>
          <p:cNvPr id="4" name="Imagen 3" descr="Ciudad con edificios altos&#10;&#10;Descripción generada automáticamente">
            <a:extLst>
              <a:ext uri="{FF2B5EF4-FFF2-40B4-BE49-F238E27FC236}">
                <a16:creationId xmlns:a16="http://schemas.microsoft.com/office/drawing/2014/main" id="{CEEDEAF4-5B79-34C2-ABB9-5EF754ACE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9" y="1738265"/>
            <a:ext cx="5901442" cy="3932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7475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0DA64-E634-FE67-1D95-25ED25811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689CD2D4-3855-3857-AF9F-E765F236E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46" y="1905304"/>
            <a:ext cx="3335423" cy="4592210"/>
          </a:xfrm>
        </p:spPr>
        <p:txBody>
          <a:bodyPr>
            <a:normAutofit/>
          </a:bodyPr>
          <a:lstStyle/>
          <a:p>
            <a:r>
              <a:rPr lang="es-MX" b="1"/>
              <a:t>Archivo </a:t>
            </a:r>
            <a:r>
              <a:rPr lang="es-MX" b="1" err="1"/>
              <a:t>github</a:t>
            </a:r>
            <a:r>
              <a:rPr lang="es-MX" b="1"/>
              <a:t>:</a:t>
            </a:r>
          </a:p>
          <a:p>
            <a:pPr algn="ctr"/>
            <a:r>
              <a:rPr lang="es-MX"/>
              <a:t>FINAL</a:t>
            </a:r>
          </a:p>
          <a:p>
            <a:pPr algn="ctr"/>
            <a:endParaRPr lang="es-MX"/>
          </a:p>
          <a:p>
            <a:pPr algn="just"/>
            <a:r>
              <a:rPr lang="es-MX" b="1"/>
              <a:t>Actividad:</a:t>
            </a:r>
            <a:endParaRPr lang="es-MX"/>
          </a:p>
          <a:p>
            <a:pPr algn="ctr"/>
            <a:r>
              <a:rPr lang="es-MX"/>
              <a:t>Práctica en GAMA con intervención tecnológica: </a:t>
            </a:r>
            <a:r>
              <a:rPr lang="es-MX" i="1" u="sng"/>
              <a:t>tejido social</a:t>
            </a:r>
          </a:p>
          <a:p>
            <a:pPr algn="ctr"/>
            <a:endParaRPr lang="es-MX"/>
          </a:p>
          <a:p>
            <a:r>
              <a:rPr lang="es-MX" b="1"/>
              <a:t>Contenido: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/>
              <a:t>Mejora de tejido social e interacciones entre personas.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E4DFA5F-6B75-6A1F-F825-8C41079CB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83398" y="958533"/>
            <a:ext cx="97985" cy="553898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4995D314-18F6-5337-B5CC-B0A230542958}"/>
              </a:ext>
            </a:extLst>
          </p:cNvPr>
          <p:cNvSpPr txBox="1">
            <a:spLocks/>
          </p:cNvSpPr>
          <p:nvPr/>
        </p:nvSpPr>
        <p:spPr>
          <a:xfrm>
            <a:off x="252316" y="722863"/>
            <a:ext cx="2842485" cy="729763"/>
          </a:xfrm>
          <a:prstGeom prst="rect">
            <a:avLst/>
          </a:prstGeom>
          <a:solidFill>
            <a:srgbClr val="358F7E">
              <a:alpha val="50000"/>
            </a:srgb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Intervención </a:t>
            </a:r>
            <a:endParaRPr lang="es-MX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41CCE9-1EC9-1C21-0537-C041E97890ED}"/>
              </a:ext>
            </a:extLst>
          </p:cNvPr>
          <p:cNvSpPr txBox="1">
            <a:spLocks/>
          </p:cNvSpPr>
          <p:nvPr/>
        </p:nvSpPr>
        <p:spPr>
          <a:xfrm>
            <a:off x="5737780" y="512901"/>
            <a:ext cx="3858705" cy="4750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Escenarios</a:t>
            </a:r>
            <a:endParaRPr lang="es-MX">
              <a:solidFill>
                <a:schemeClr val="tx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E1A23E-2C7B-95C8-52DE-84F867A9ABE1}"/>
              </a:ext>
            </a:extLst>
          </p:cNvPr>
          <p:cNvSpPr txBox="1"/>
          <p:nvPr/>
        </p:nvSpPr>
        <p:spPr>
          <a:xfrm>
            <a:off x="6363669" y="1267960"/>
            <a:ext cx="357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/>
              <a:t>No hay aplicación de la intervención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96F1A4-0941-CDCE-8C2A-F41C07ADB1F0}"/>
              </a:ext>
            </a:extLst>
          </p:cNvPr>
          <p:cNvSpPr txBox="1"/>
          <p:nvPr/>
        </p:nvSpPr>
        <p:spPr>
          <a:xfrm>
            <a:off x="6096000" y="5946698"/>
            <a:ext cx="357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i="1"/>
              <a:t>¿Qué es lo que observamos?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293758-B0DC-8999-2158-884B4C86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747" y="1838130"/>
            <a:ext cx="5853264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350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0DA64-E634-FE67-1D95-25ED25811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689CD2D4-3855-3857-AF9F-E765F236E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46" y="1905304"/>
            <a:ext cx="3335423" cy="4592210"/>
          </a:xfrm>
        </p:spPr>
        <p:txBody>
          <a:bodyPr>
            <a:normAutofit/>
          </a:bodyPr>
          <a:lstStyle/>
          <a:p>
            <a:r>
              <a:rPr lang="es-MX" b="1"/>
              <a:t>Archivo </a:t>
            </a:r>
            <a:r>
              <a:rPr lang="es-MX" b="1" err="1"/>
              <a:t>github</a:t>
            </a:r>
            <a:r>
              <a:rPr lang="es-MX" b="1"/>
              <a:t>:</a:t>
            </a:r>
          </a:p>
          <a:p>
            <a:pPr algn="ctr"/>
            <a:r>
              <a:rPr lang="es-MX"/>
              <a:t>FINAL</a:t>
            </a:r>
          </a:p>
          <a:p>
            <a:pPr algn="ctr"/>
            <a:endParaRPr lang="es-MX"/>
          </a:p>
          <a:p>
            <a:pPr algn="just"/>
            <a:r>
              <a:rPr lang="es-MX" b="1"/>
              <a:t>Actividad:</a:t>
            </a:r>
            <a:endParaRPr lang="es-MX"/>
          </a:p>
          <a:p>
            <a:pPr algn="ctr"/>
            <a:r>
              <a:rPr lang="es-MX"/>
              <a:t>Práctica en GAMA con intervención tecnológica: </a:t>
            </a:r>
            <a:r>
              <a:rPr lang="es-MX" i="1" u="sng"/>
              <a:t>tejido social</a:t>
            </a:r>
          </a:p>
          <a:p>
            <a:pPr algn="ctr"/>
            <a:endParaRPr lang="es-MX"/>
          </a:p>
          <a:p>
            <a:r>
              <a:rPr lang="es-MX" b="1"/>
              <a:t>Contenido: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/>
              <a:t>Mejora de tejido social e interacciones entre personas.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E4DFA5F-6B75-6A1F-F825-8C41079CB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83398" y="958533"/>
            <a:ext cx="97985" cy="553898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4995D314-18F6-5337-B5CC-B0A230542958}"/>
              </a:ext>
            </a:extLst>
          </p:cNvPr>
          <p:cNvSpPr txBox="1">
            <a:spLocks/>
          </p:cNvSpPr>
          <p:nvPr/>
        </p:nvSpPr>
        <p:spPr>
          <a:xfrm>
            <a:off x="252316" y="722863"/>
            <a:ext cx="2842485" cy="729763"/>
          </a:xfrm>
          <a:prstGeom prst="rect">
            <a:avLst/>
          </a:prstGeom>
          <a:solidFill>
            <a:srgbClr val="358F7E">
              <a:alpha val="50000"/>
            </a:srgb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Intervención </a:t>
            </a:r>
            <a:endParaRPr lang="es-MX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41CCE9-1EC9-1C21-0537-C041E97890ED}"/>
              </a:ext>
            </a:extLst>
          </p:cNvPr>
          <p:cNvSpPr txBox="1">
            <a:spLocks/>
          </p:cNvSpPr>
          <p:nvPr/>
        </p:nvSpPr>
        <p:spPr>
          <a:xfrm>
            <a:off x="5737780" y="512901"/>
            <a:ext cx="3858705" cy="4750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Escenarios</a:t>
            </a:r>
            <a:endParaRPr lang="es-MX">
              <a:solidFill>
                <a:schemeClr val="tx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E1A23E-2C7B-95C8-52DE-84F867A9ABE1}"/>
              </a:ext>
            </a:extLst>
          </p:cNvPr>
          <p:cNvSpPr txBox="1"/>
          <p:nvPr/>
        </p:nvSpPr>
        <p:spPr>
          <a:xfrm>
            <a:off x="6363669" y="1267960"/>
            <a:ext cx="357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/>
              <a:t>Hay aplicación de la intervención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96F1A4-0941-CDCE-8C2A-F41C07ADB1F0}"/>
              </a:ext>
            </a:extLst>
          </p:cNvPr>
          <p:cNvSpPr txBox="1"/>
          <p:nvPr/>
        </p:nvSpPr>
        <p:spPr>
          <a:xfrm>
            <a:off x="6096000" y="5946698"/>
            <a:ext cx="357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i="1"/>
              <a:t>¿Qué es lo que observamos?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5F7AFE-D177-35E1-20B4-32B891A2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818" y="1905304"/>
            <a:ext cx="6421709" cy="391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044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4D2BBA-0CF9-8C2D-C0E7-2362F56C1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7138-837A-4EDE-9C0A-86077E4742F1}" type="datetime1">
              <a:rPr lang="es-MX" smtClean="0"/>
              <a:t>06/10/2025</a:t>
            </a:fld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26D3BE-27B4-00F0-8EFF-7638AEB4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31060-8DBE-486E-AC06-107CCB533030}" type="slidenum">
              <a:rPr lang="en-US" smtClean="0"/>
              <a:t>32</a:t>
            </a:fld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F31E9A4-49E5-05B4-8B0C-2B96151B8A56}"/>
              </a:ext>
            </a:extLst>
          </p:cNvPr>
          <p:cNvSpPr txBox="1"/>
          <p:nvPr/>
        </p:nvSpPr>
        <p:spPr>
          <a:xfrm>
            <a:off x="646043" y="4048026"/>
            <a:ext cx="1110200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Atribuciones</a:t>
            </a:r>
          </a:p>
          <a:p>
            <a:endParaRPr lang="es-MX" dirty="0"/>
          </a:p>
          <a:p>
            <a:r>
              <a:rPr lang="es-MX" dirty="0"/>
              <a:t>Iconos:</a:t>
            </a:r>
          </a:p>
          <a:p>
            <a:r>
              <a:rPr lang="es-MX" dirty="0"/>
              <a:t>&lt;a </a:t>
            </a:r>
            <a:r>
              <a:rPr lang="es-MX" dirty="0" err="1"/>
              <a:t>href</a:t>
            </a:r>
            <a:r>
              <a:rPr lang="es-MX" dirty="0"/>
              <a:t>="https://www.flaticon.es/iconos-gratis/cafeteria" </a:t>
            </a:r>
            <a:r>
              <a:rPr lang="es-MX" dirty="0" err="1"/>
              <a:t>title</a:t>
            </a:r>
            <a:r>
              <a:rPr lang="es-MX" dirty="0"/>
              <a:t>="cafetería iconos"&gt;Cafetería iconos creados por </a:t>
            </a:r>
            <a:r>
              <a:rPr lang="es-MX" dirty="0" err="1"/>
              <a:t>Freepik</a:t>
            </a:r>
            <a:r>
              <a:rPr lang="es-MX" dirty="0"/>
              <a:t> - </a:t>
            </a:r>
            <a:r>
              <a:rPr lang="es-MX" dirty="0" err="1"/>
              <a:t>Flaticon</a:t>
            </a:r>
            <a:r>
              <a:rPr lang="es-MX" dirty="0"/>
              <a:t>&lt;/a&gt;</a:t>
            </a:r>
          </a:p>
          <a:p>
            <a:r>
              <a:rPr lang="es-MX" dirty="0"/>
              <a:t>&lt;a </a:t>
            </a:r>
            <a:r>
              <a:rPr lang="es-MX" dirty="0" err="1"/>
              <a:t>href</a:t>
            </a:r>
            <a:r>
              <a:rPr lang="es-MX" dirty="0"/>
              <a:t>="https://www.flaticon.es/iconos-gratis/tiendita" </a:t>
            </a:r>
            <a:r>
              <a:rPr lang="es-MX" dirty="0" err="1"/>
              <a:t>title</a:t>
            </a:r>
            <a:r>
              <a:rPr lang="es-MX" dirty="0"/>
              <a:t>="tiendita iconos"&gt;Tiendita iconos creados por I </a:t>
            </a:r>
            <a:r>
              <a:rPr lang="es-MX" dirty="0" err="1"/>
              <a:t>Putu</a:t>
            </a:r>
            <a:r>
              <a:rPr lang="es-MX" dirty="0"/>
              <a:t> </a:t>
            </a:r>
            <a:r>
              <a:rPr lang="es-MX" dirty="0" err="1"/>
              <a:t>Kharismayadi</a:t>
            </a:r>
            <a:r>
              <a:rPr lang="es-MX" dirty="0"/>
              <a:t> - </a:t>
            </a:r>
            <a:r>
              <a:rPr lang="es-MX" dirty="0" err="1"/>
              <a:t>Flaticon</a:t>
            </a:r>
            <a:r>
              <a:rPr lang="es-MX" dirty="0"/>
              <a:t>&lt;/a&gt;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9735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208E0F0-C787-C646-3BB4-AEE0B7458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6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Marcador de fecha 1" hidden="1">
            <a:extLst>
              <a:ext uri="{FF2B5EF4-FFF2-40B4-BE49-F238E27FC236}">
                <a16:creationId xmlns:a16="http://schemas.microsoft.com/office/drawing/2014/main" id="{58B0C709-75DE-1AFE-0A11-123660B36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67D13E5-3166-4C04-B190-4F4A45EE83A5}" type="datetime1">
              <a:rPr lang="es-MX" smtClean="0"/>
              <a:pPr>
                <a:spcAft>
                  <a:spcPts val="600"/>
                </a:spcAft>
              </a:pPr>
              <a:t>06/10/2025</a:t>
            </a:fld>
            <a:endParaRPr lang="en-US"/>
          </a:p>
        </p:txBody>
      </p:sp>
      <p:sp>
        <p:nvSpPr>
          <p:cNvPr id="3" name="Marcador de número de diapositiva 2" hidden="1">
            <a:extLst>
              <a:ext uri="{FF2B5EF4-FFF2-40B4-BE49-F238E27FC236}">
                <a16:creationId xmlns:a16="http://schemas.microsoft.com/office/drawing/2014/main" id="{46DB130C-B303-63F3-5805-EF38F4AE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0231060-8DBE-486E-AC06-107CCB53303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50D6AC6-0DD9-1CA9-02CE-CBB00E1C4FB1}"/>
              </a:ext>
            </a:extLst>
          </p:cNvPr>
          <p:cNvSpPr/>
          <p:nvPr/>
        </p:nvSpPr>
        <p:spPr>
          <a:xfrm>
            <a:off x="2186609" y="1232452"/>
            <a:ext cx="8100392" cy="377687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Las industrias tecnológicas y creativas atraen a trabajadores jóvenes. Teniendo un promedio de edad de 40 años (según Data USA). Además de un poder adquisitivo de medio a alto.</a:t>
            </a:r>
          </a:p>
          <a:p>
            <a:pPr algn="ctr"/>
            <a:endParaRPr lang="es-MX" sz="2400" dirty="0"/>
          </a:p>
          <a:p>
            <a:pPr algn="ctr"/>
            <a:r>
              <a:rPr lang="es-MX" sz="2400" dirty="0"/>
              <a:t>Las necesidades de este sector poblacional pueden afectar a poblaciones locales en distintos aspectos, como el transporte urbano.</a:t>
            </a:r>
          </a:p>
        </p:txBody>
      </p:sp>
    </p:spTree>
    <p:extLst>
      <p:ext uri="{BB962C8B-B14F-4D97-AF65-F5344CB8AC3E}">
        <p14:creationId xmlns:p14="http://schemas.microsoft.com/office/powerpoint/2010/main" val="271723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0AE26-78BD-38E9-380F-6E7099466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3A4FC-69A8-43BC-4198-153DD305DC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5444" y="457214"/>
            <a:ext cx="11441112" cy="5943572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None/>
            </a:pPr>
            <a:r>
              <a:rPr lang="es-MX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P3- Simulación práctica</a:t>
            </a:r>
          </a:p>
          <a:p>
            <a:pPr marL="0" lvl="0" indent="0" algn="ctr">
              <a:buNone/>
            </a:pPr>
            <a:endParaRPr lang="es-MX" b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457200" algn="just"/>
            <a:r>
              <a:rPr lang="es-MX" sz="18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Descripción</a:t>
            </a:r>
            <a:r>
              <a:rPr lang="es-MX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es-MX" sz="1800" dirty="0">
                <a:solidFill>
                  <a:srgbClr val="000000"/>
                </a:solidFill>
                <a:latin typeface="Calibri" panose="020F0502020204030204" pitchFamily="34" charset="0"/>
              </a:rPr>
              <a:t>introduce el problema de la gentrificación evidenciando la proporción de uso de los diferentes tipos de transporte en función del tipo de ciudadanos que habitan.</a:t>
            </a:r>
          </a:p>
          <a:p>
            <a:pPr marL="457200" algn="just"/>
            <a:r>
              <a:rPr lang="es-MX" sz="1800" b="1" u="sng" dirty="0">
                <a:solidFill>
                  <a:srgbClr val="000000"/>
                </a:solidFill>
                <a:latin typeface="Calibri" panose="020F0502020204030204" pitchFamily="34" charset="0"/>
              </a:rPr>
              <a:t>Pregunta: </a:t>
            </a:r>
            <a:r>
              <a:rPr lang="es-MX" sz="1800" dirty="0">
                <a:solidFill>
                  <a:srgbClr val="000000"/>
                </a:solidFill>
                <a:latin typeface="Calibri" panose="020F0502020204030204" pitchFamily="34" charset="0"/>
              </a:rPr>
              <a:t>¿Cómo el </a:t>
            </a:r>
            <a:r>
              <a:rPr lang="es-MX" sz="1800">
                <a:solidFill>
                  <a:srgbClr val="000000"/>
                </a:solidFill>
                <a:latin typeface="Calibri" panose="020F0502020204030204" pitchFamily="34" charset="0"/>
              </a:rPr>
              <a:t>nivel socioeconómico influye </a:t>
            </a:r>
            <a:r>
              <a:rPr lang="es-MX" sz="1800" dirty="0">
                <a:solidFill>
                  <a:srgbClr val="000000"/>
                </a:solidFill>
                <a:latin typeface="Calibri" panose="020F0502020204030204" pitchFamily="34" charset="0"/>
              </a:rPr>
              <a:t>en la decisión de uso de algún tipo de transporte, y cómo esto afecta a los ciudadanos locales?</a:t>
            </a:r>
          </a:p>
          <a:p>
            <a:pPr marL="457200" algn="just"/>
            <a:endParaRPr lang="es-MX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 algn="just"/>
            <a:r>
              <a:rPr lang="es-MX" sz="18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Modelos</a:t>
            </a:r>
            <a:endParaRPr lang="es-MX" sz="1800" b="1" u="sng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1143000" lvl="2" indent="-228600" algn="just">
              <a:buFont typeface="+mj-lt"/>
              <a:buAutoNum type="romanLcPeriod"/>
            </a:pPr>
            <a:r>
              <a:rPr lang="es-MX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Mapa: Guadalajara (Vehículos, Peatones y </a:t>
            </a:r>
            <a:r>
              <a:rPr lang="es-MX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Mibici</a:t>
            </a:r>
            <a:r>
              <a:rPr lang="es-MX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  <a:endParaRPr lang="es-MX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1143000" lvl="2" indent="-228600" algn="just">
              <a:buFont typeface="+mj-lt"/>
              <a:buAutoNum type="romanLcPeriod"/>
            </a:pPr>
            <a:r>
              <a:rPr lang="es-MX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Vehículos, Peatones y Ciclistas</a:t>
            </a:r>
          </a:p>
          <a:p>
            <a:pPr marL="1143000" lvl="2" indent="-228600" algn="just">
              <a:buFont typeface="+mj-lt"/>
              <a:buAutoNum type="romanLcPeriod"/>
            </a:pPr>
            <a:r>
              <a:rPr lang="es-MX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Lugares para visitar: Nuevos negocios (cafeterías gourmet, boutiques de ropa, Oxxo, etc.), Negocios tradicionales (fondas, tiendita, etc.), Centros culturales (cine, teatro, galerías de arte, museos, etc.)</a:t>
            </a:r>
            <a:endParaRPr lang="es-MX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1143000" lvl="2" indent="-228600" algn="just">
              <a:buFont typeface="+mj-lt"/>
              <a:buAutoNum type="romanLcPeriod"/>
            </a:pPr>
            <a:r>
              <a:rPr lang="es-MX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Interacciones</a:t>
            </a:r>
            <a:endParaRPr lang="es-MX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3" algn="just"/>
            <a:r>
              <a:rPr lang="es-MX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Decisión sobre tipo de movilidad y lugar a visitar</a:t>
            </a:r>
          </a:p>
          <a:p>
            <a:pPr lvl="3" algn="just"/>
            <a:r>
              <a:rPr lang="es-MX" dirty="0"/>
              <a:t>Los agentes escogen un lugar de interés luego seleccionan un medio de transporte</a:t>
            </a:r>
          </a:p>
          <a:p>
            <a:pPr lvl="3" algn="just"/>
            <a:r>
              <a:rPr lang="es-MX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Intervención tecnológica para</a:t>
            </a:r>
            <a:r>
              <a:rPr lang="es-MX" dirty="0">
                <a:latin typeface="Calibri" panose="020F0502020204030204" pitchFamily="34" charset="0"/>
                <a:ea typeface="Times New Roman" panose="02020603050405020304" pitchFamily="18" charset="0"/>
              </a:rPr>
              <a:t> recomendación de transporte.</a:t>
            </a:r>
          </a:p>
          <a:p>
            <a:pPr lvl="3" algn="just"/>
            <a:r>
              <a:rPr lang="es-MX" dirty="0">
                <a:latin typeface="Calibri" panose="020F0502020204030204" pitchFamily="34" charset="0"/>
                <a:ea typeface="Times New Roman" panose="02020603050405020304" pitchFamily="18" charset="0"/>
              </a:rPr>
              <a:t>Intervención tecnológica para el tejido social.</a:t>
            </a:r>
          </a:p>
          <a:p>
            <a:pPr lvl="3" algn="just"/>
            <a:endParaRPr lang="es-MX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1371600" lvl="3" indent="0" algn="just">
              <a:buNone/>
            </a:pPr>
            <a:endParaRPr lang="es-MX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202060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90ADF-318B-FF30-3D49-99BEA6CEE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7DE1D392-CFEF-6778-8ECA-CC2EF76C35D5}"/>
              </a:ext>
            </a:extLst>
          </p:cNvPr>
          <p:cNvSpPr/>
          <p:nvPr/>
        </p:nvSpPr>
        <p:spPr>
          <a:xfrm>
            <a:off x="-1" y="1204111"/>
            <a:ext cx="12192000" cy="530084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1E5CFAC-144A-FF7A-5D57-82544B3A0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31060-8DBE-486E-AC06-107CCB533030}" type="slidenum">
              <a:rPr lang="en-US" smtClean="0"/>
              <a:t>6</a:t>
            </a:fld>
            <a:endParaRPr lang="en-US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C22F86C7-37F7-8CA6-FFE7-019889BE8A81}"/>
              </a:ext>
            </a:extLst>
          </p:cNvPr>
          <p:cNvSpPr txBox="1">
            <a:spLocks/>
          </p:cNvSpPr>
          <p:nvPr/>
        </p:nvSpPr>
        <p:spPr>
          <a:xfrm>
            <a:off x="0" y="530623"/>
            <a:ext cx="12191999" cy="75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/>
              <a:t>Modelar la gentrificación en una ciudad</a:t>
            </a:r>
          </a:p>
        </p:txBody>
      </p:sp>
      <p:pic>
        <p:nvPicPr>
          <p:cNvPr id="6" name="Imagen 5" descr="Forma&#10;&#10;Descripción generada automáticamente con confianza baja">
            <a:extLst>
              <a:ext uri="{FF2B5EF4-FFF2-40B4-BE49-F238E27FC236}">
                <a16:creationId xmlns:a16="http://schemas.microsoft.com/office/drawing/2014/main" id="{880ACCFE-B720-8FF1-8E8E-FDA4311B7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95" y="2310420"/>
            <a:ext cx="758500" cy="758500"/>
          </a:xfrm>
          <a:prstGeom prst="rect">
            <a:avLst/>
          </a:prstGeom>
        </p:spPr>
      </p:pic>
      <p:pic>
        <p:nvPicPr>
          <p:cNvPr id="8" name="Imagen 7" descr="Icono&#10;&#10;Descripción generada automáticamente con confianza media">
            <a:extLst>
              <a:ext uri="{FF2B5EF4-FFF2-40B4-BE49-F238E27FC236}">
                <a16:creationId xmlns:a16="http://schemas.microsoft.com/office/drawing/2014/main" id="{ECDA219D-C698-D730-71D8-C84657FC8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419" y="2416804"/>
            <a:ext cx="620894" cy="620894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E588FB89-CC0B-634C-6543-81DF79A2D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68" y="3529900"/>
            <a:ext cx="758501" cy="758501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BE9AA275-F37F-863C-4E84-8B719081B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68" y="4780603"/>
            <a:ext cx="758500" cy="758500"/>
          </a:xfrm>
          <a:prstGeom prst="rect">
            <a:avLst/>
          </a:prstGeom>
        </p:spPr>
      </p:pic>
      <p:pic>
        <p:nvPicPr>
          <p:cNvPr id="13" name="Imagen 12" descr="Imagen que contiene coche, camión&#10;&#10;Descripción generada automáticamente">
            <a:extLst>
              <a:ext uri="{FF2B5EF4-FFF2-40B4-BE49-F238E27FC236}">
                <a16:creationId xmlns:a16="http://schemas.microsoft.com/office/drawing/2014/main" id="{D1101A70-08AD-B9A3-E10C-B4B12A91D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872" y="2280727"/>
            <a:ext cx="725928" cy="725928"/>
          </a:xfrm>
          <a:prstGeom prst="rect">
            <a:avLst/>
          </a:prstGeom>
        </p:spPr>
      </p:pic>
      <p:pic>
        <p:nvPicPr>
          <p:cNvPr id="14" name="Imagen 13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9EDBE722-3A5A-5E1B-FB63-ACA141EE0F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872" y="5032479"/>
            <a:ext cx="480877" cy="480877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750BADFA-00D7-121A-9060-548E8618AD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872" y="3646003"/>
            <a:ext cx="526610" cy="526610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6C51DC6-1336-0B32-0C98-27EEC44F5A43}"/>
              </a:ext>
            </a:extLst>
          </p:cNvPr>
          <p:cNvSpPr/>
          <p:nvPr/>
        </p:nvSpPr>
        <p:spPr>
          <a:xfrm>
            <a:off x="1123564" y="1508759"/>
            <a:ext cx="2237362" cy="64022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Personas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FE55642-1E00-90A0-3CC0-18C4F8FD6E83}"/>
              </a:ext>
            </a:extLst>
          </p:cNvPr>
          <p:cNvSpPr/>
          <p:nvPr/>
        </p:nvSpPr>
        <p:spPr>
          <a:xfrm>
            <a:off x="4420419" y="1508758"/>
            <a:ext cx="2237362" cy="64022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Negocios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CC297846-4415-822A-57F0-7069F42D5F82}"/>
              </a:ext>
            </a:extLst>
          </p:cNvPr>
          <p:cNvSpPr/>
          <p:nvPr/>
        </p:nvSpPr>
        <p:spPr>
          <a:xfrm>
            <a:off x="8142870" y="1508759"/>
            <a:ext cx="2237362" cy="64023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Medios de transporte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ED55C31-E97B-1741-F67B-2DBA1198F982}"/>
              </a:ext>
            </a:extLst>
          </p:cNvPr>
          <p:cNvSpPr txBox="1"/>
          <p:nvPr/>
        </p:nvSpPr>
        <p:spPr>
          <a:xfrm>
            <a:off x="1250169" y="3354885"/>
            <a:ext cx="244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Perfil socioeconómico: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Bajo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Medio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Alto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EC6DA0D-0603-23FD-E5E8-779A1DA3824A}"/>
              </a:ext>
            </a:extLst>
          </p:cNvPr>
          <p:cNvSpPr txBox="1"/>
          <p:nvPr/>
        </p:nvSpPr>
        <p:spPr>
          <a:xfrm>
            <a:off x="5330046" y="2542585"/>
            <a:ext cx="174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Centro cultural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0174EED-EA81-EBEC-18A6-205ED25CF23C}"/>
              </a:ext>
            </a:extLst>
          </p:cNvPr>
          <p:cNvSpPr txBox="1"/>
          <p:nvPr/>
        </p:nvSpPr>
        <p:spPr>
          <a:xfrm>
            <a:off x="5330046" y="3695652"/>
            <a:ext cx="174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Nuevo negocio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E1D5CE6-7402-0607-ED4C-D912A3E175AE}"/>
              </a:ext>
            </a:extLst>
          </p:cNvPr>
          <p:cNvSpPr txBox="1"/>
          <p:nvPr/>
        </p:nvSpPr>
        <p:spPr>
          <a:xfrm>
            <a:off x="5300382" y="4975187"/>
            <a:ext cx="208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Negocio tradicional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15CD453-97B9-C230-DD98-A0BB62494B55}"/>
              </a:ext>
            </a:extLst>
          </p:cNvPr>
          <p:cNvSpPr txBox="1"/>
          <p:nvPr/>
        </p:nvSpPr>
        <p:spPr>
          <a:xfrm>
            <a:off x="9232016" y="2426524"/>
            <a:ext cx="174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Auto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F74722-2F43-F239-201B-F227A5AA850B}"/>
              </a:ext>
            </a:extLst>
          </p:cNvPr>
          <p:cNvSpPr txBox="1"/>
          <p:nvPr/>
        </p:nvSpPr>
        <p:spPr>
          <a:xfrm>
            <a:off x="9232016" y="3669869"/>
            <a:ext cx="174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Peatón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F097975-835E-AE0D-4E81-E708E2643D2C}"/>
              </a:ext>
            </a:extLst>
          </p:cNvPr>
          <p:cNvSpPr txBox="1"/>
          <p:nvPr/>
        </p:nvSpPr>
        <p:spPr>
          <a:xfrm>
            <a:off x="9232016" y="4945451"/>
            <a:ext cx="174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MiBici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351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05F34-BA5F-0127-2FA2-6C3FBDFE8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B16BD4E2-532D-0369-D2BB-47FAB7196809}"/>
              </a:ext>
            </a:extLst>
          </p:cNvPr>
          <p:cNvSpPr/>
          <p:nvPr/>
        </p:nvSpPr>
        <p:spPr>
          <a:xfrm>
            <a:off x="-1" y="1204111"/>
            <a:ext cx="12192000" cy="530084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1E24FE6-61AA-68E1-6145-7851C046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31060-8DBE-486E-AC06-107CCB533030}" type="slidenum">
              <a:rPr lang="en-US" smtClean="0"/>
              <a:t>7</a:t>
            </a:fld>
            <a:endParaRPr lang="en-US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9FBB05DD-462E-4608-AFFC-5BE0875E4950}"/>
              </a:ext>
            </a:extLst>
          </p:cNvPr>
          <p:cNvSpPr txBox="1">
            <a:spLocks/>
          </p:cNvSpPr>
          <p:nvPr/>
        </p:nvSpPr>
        <p:spPr>
          <a:xfrm>
            <a:off x="0" y="530623"/>
            <a:ext cx="12191999" cy="75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/>
              <a:t>Modelar la gentrificación en una ciudad</a:t>
            </a:r>
          </a:p>
        </p:txBody>
      </p:sp>
      <p:pic>
        <p:nvPicPr>
          <p:cNvPr id="6" name="Imagen 5" descr="Forma&#10;&#10;Descripción generada automáticamente con confianza baja">
            <a:extLst>
              <a:ext uri="{FF2B5EF4-FFF2-40B4-BE49-F238E27FC236}">
                <a16:creationId xmlns:a16="http://schemas.microsoft.com/office/drawing/2014/main" id="{D822B8B8-39C8-0C0F-6EE6-A6558FE02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54" y="2670500"/>
            <a:ext cx="758500" cy="758500"/>
          </a:xfrm>
          <a:prstGeom prst="rect">
            <a:avLst/>
          </a:prstGeom>
        </p:spPr>
      </p:pic>
      <p:pic>
        <p:nvPicPr>
          <p:cNvPr id="8" name="Imagen 7" descr="Icono&#10;&#10;Descripción generada automáticamente con confianza media">
            <a:extLst>
              <a:ext uri="{FF2B5EF4-FFF2-40B4-BE49-F238E27FC236}">
                <a16:creationId xmlns:a16="http://schemas.microsoft.com/office/drawing/2014/main" id="{4641D1EB-C12E-A4E7-EEE3-56156663C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06" y="2240286"/>
            <a:ext cx="620894" cy="620894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25409147-96FC-DD91-8210-9E0583392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5" y="3353382"/>
            <a:ext cx="758501" cy="758501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94D297D2-4493-8A26-DA35-BAA6BE544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5" y="4604085"/>
            <a:ext cx="758500" cy="758500"/>
          </a:xfrm>
          <a:prstGeom prst="rect">
            <a:avLst/>
          </a:prstGeom>
        </p:spPr>
      </p:pic>
      <p:pic>
        <p:nvPicPr>
          <p:cNvPr id="13" name="Imagen 12" descr="Imagen que contiene coche, camión&#10;&#10;Descripción generada automáticamente">
            <a:extLst>
              <a:ext uri="{FF2B5EF4-FFF2-40B4-BE49-F238E27FC236}">
                <a16:creationId xmlns:a16="http://schemas.microsoft.com/office/drawing/2014/main" id="{3C2FEE99-22C9-BFEB-2EE9-BE556D6D3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85" y="2140209"/>
            <a:ext cx="725928" cy="725928"/>
          </a:xfrm>
          <a:prstGeom prst="rect">
            <a:avLst/>
          </a:prstGeom>
        </p:spPr>
      </p:pic>
      <p:pic>
        <p:nvPicPr>
          <p:cNvPr id="14" name="Imagen 13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906982DC-35D1-7540-F47C-6BB4EBA61C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85" y="4891961"/>
            <a:ext cx="480877" cy="480877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DAF6677A-E5C1-F36C-0A13-D00370BD3C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85" y="3505485"/>
            <a:ext cx="526610" cy="526610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C4D1578-18C2-D7A6-2363-136871AC6EF6}"/>
              </a:ext>
            </a:extLst>
          </p:cNvPr>
          <p:cNvSpPr/>
          <p:nvPr/>
        </p:nvSpPr>
        <p:spPr>
          <a:xfrm>
            <a:off x="4661494" y="1532045"/>
            <a:ext cx="6806028" cy="64022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Variables dependientes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0867D481-8B8F-6722-6E33-7B9F061FC342}"/>
              </a:ext>
            </a:extLst>
          </p:cNvPr>
          <p:cNvSpPr/>
          <p:nvPr/>
        </p:nvSpPr>
        <p:spPr>
          <a:xfrm>
            <a:off x="337930" y="1489195"/>
            <a:ext cx="3296598" cy="72592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Variables independientes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AC7ADBC-4BDD-531A-1424-E71CFB8533D9}"/>
              </a:ext>
            </a:extLst>
          </p:cNvPr>
          <p:cNvSpPr txBox="1"/>
          <p:nvPr/>
        </p:nvSpPr>
        <p:spPr>
          <a:xfrm>
            <a:off x="1397486" y="2285507"/>
            <a:ext cx="244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Población por perfil socioeconómico: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Bajo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Medio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Alto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6869803-F92A-FE10-96DE-FC0A19055EC0}"/>
              </a:ext>
            </a:extLst>
          </p:cNvPr>
          <p:cNvSpPr txBox="1"/>
          <p:nvPr/>
        </p:nvSpPr>
        <p:spPr>
          <a:xfrm>
            <a:off x="6384733" y="2366067"/>
            <a:ext cx="174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Centro cultural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4226D70-B7AD-0027-DF98-0BC451DA2909}"/>
              </a:ext>
            </a:extLst>
          </p:cNvPr>
          <p:cNvSpPr txBox="1"/>
          <p:nvPr/>
        </p:nvSpPr>
        <p:spPr>
          <a:xfrm>
            <a:off x="6384733" y="3519134"/>
            <a:ext cx="174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Nuevo negocio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1AE24F0-EE6D-B8A7-652D-6F48748E5E5C}"/>
              </a:ext>
            </a:extLst>
          </p:cNvPr>
          <p:cNvSpPr txBox="1"/>
          <p:nvPr/>
        </p:nvSpPr>
        <p:spPr>
          <a:xfrm>
            <a:off x="6355069" y="4798669"/>
            <a:ext cx="208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Negocio tradicional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8A8990B-A5DE-39B7-EDDF-83F35A24DC51}"/>
              </a:ext>
            </a:extLst>
          </p:cNvPr>
          <p:cNvSpPr txBox="1"/>
          <p:nvPr/>
        </p:nvSpPr>
        <p:spPr>
          <a:xfrm>
            <a:off x="10672229" y="2286006"/>
            <a:ext cx="174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Auto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05B9879-E3B5-202C-7836-C1F141F9279F}"/>
              </a:ext>
            </a:extLst>
          </p:cNvPr>
          <p:cNvSpPr txBox="1"/>
          <p:nvPr/>
        </p:nvSpPr>
        <p:spPr>
          <a:xfrm>
            <a:off x="10672229" y="3529351"/>
            <a:ext cx="174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Peatón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FC7C251-3F5E-9A18-4F7A-D1D9F32C96CD}"/>
              </a:ext>
            </a:extLst>
          </p:cNvPr>
          <p:cNvSpPr txBox="1"/>
          <p:nvPr/>
        </p:nvSpPr>
        <p:spPr>
          <a:xfrm>
            <a:off x="10672229" y="4804933"/>
            <a:ext cx="174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MiBici</a:t>
            </a:r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73BD8A-9E9E-1B31-07E6-71F9C1EBC431}"/>
              </a:ext>
            </a:extLst>
          </p:cNvPr>
          <p:cNvSpPr txBox="1"/>
          <p:nvPr/>
        </p:nvSpPr>
        <p:spPr>
          <a:xfrm rot="16200000">
            <a:off x="7829132" y="3584123"/>
            <a:ext cx="3405359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dirty="0"/>
              <a:t>Uso de transporte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ED8CACE-E69F-536E-3C93-212A6D0BAA13}"/>
              </a:ext>
            </a:extLst>
          </p:cNvPr>
          <p:cNvSpPr txBox="1"/>
          <p:nvPr/>
        </p:nvSpPr>
        <p:spPr>
          <a:xfrm rot="16200000">
            <a:off x="3381843" y="3581541"/>
            <a:ext cx="3405359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dirty="0"/>
              <a:t>Demanda de negocios</a:t>
            </a:r>
          </a:p>
        </p:txBody>
      </p:sp>
    </p:spTree>
    <p:extLst>
      <p:ext uri="{BB962C8B-B14F-4D97-AF65-F5344CB8AC3E}">
        <p14:creationId xmlns:p14="http://schemas.microsoft.com/office/powerpoint/2010/main" val="84524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DB9A2-F5B7-737A-766C-64B2A70FC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D459BC00-73E1-9934-4AFE-BFFD9EA9F4F8}"/>
              </a:ext>
            </a:extLst>
          </p:cNvPr>
          <p:cNvSpPr/>
          <p:nvPr/>
        </p:nvSpPr>
        <p:spPr>
          <a:xfrm>
            <a:off x="-1" y="1204111"/>
            <a:ext cx="12192000" cy="530084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113A070-097D-2BC2-EB47-F3624C63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31060-8DBE-486E-AC06-107CCB533030}" type="slidenum">
              <a:rPr lang="en-US" smtClean="0"/>
              <a:t>8</a:t>
            </a:fld>
            <a:endParaRPr lang="en-US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F824E053-1152-B17F-4086-A3D2B1465000}"/>
              </a:ext>
            </a:extLst>
          </p:cNvPr>
          <p:cNvSpPr txBox="1">
            <a:spLocks/>
          </p:cNvSpPr>
          <p:nvPr/>
        </p:nvSpPr>
        <p:spPr>
          <a:xfrm>
            <a:off x="0" y="530623"/>
            <a:ext cx="12191999" cy="75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/>
              <a:t>Preguntas que buscamos responder con </a:t>
            </a:r>
            <a:r>
              <a:rPr lang="es-MX" b="1"/>
              <a:t>el modelo</a:t>
            </a:r>
            <a:endParaRPr lang="es-MX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18B2756-4EF3-1CB2-319A-C3D512D4B925}"/>
              </a:ext>
            </a:extLst>
          </p:cNvPr>
          <p:cNvSpPr txBox="1"/>
          <p:nvPr/>
        </p:nvSpPr>
        <p:spPr>
          <a:xfrm>
            <a:off x="272192" y="1820497"/>
            <a:ext cx="11700840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dirty="0"/>
              <a:t>¿Cómo cambia el uso de vehículos de la zona cuando los perfiles de población mayoritario son Alto y Medio?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FBE83E4-551F-7551-4D02-D07C36EDAD4C}"/>
              </a:ext>
            </a:extLst>
          </p:cNvPr>
          <p:cNvSpPr txBox="1"/>
          <p:nvPr/>
        </p:nvSpPr>
        <p:spPr>
          <a:xfrm>
            <a:off x="245579" y="2560939"/>
            <a:ext cx="11700840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dirty="0"/>
              <a:t>¿Qué pasa cuando las poblaciones son proporcionadas?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488F64A-021F-9A74-72DC-A0BD2F5F1100}"/>
              </a:ext>
            </a:extLst>
          </p:cNvPr>
          <p:cNvSpPr txBox="1"/>
          <p:nvPr/>
        </p:nvSpPr>
        <p:spPr>
          <a:xfrm>
            <a:off x="245579" y="3343043"/>
            <a:ext cx="11700840" cy="6463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dirty="0"/>
              <a:t>¿Qué pasaría si hubiese alguna intervención tecnológica que monitoreara condiciones viales y realizara recomendaciones a usuarios sobre su medio de transporte?</a:t>
            </a:r>
          </a:p>
        </p:txBody>
      </p:sp>
      <p:sp>
        <p:nvSpPr>
          <p:cNvPr id="6" name="CuadroTexto 3">
            <a:extLst>
              <a:ext uri="{FF2B5EF4-FFF2-40B4-BE49-F238E27FC236}">
                <a16:creationId xmlns:a16="http://schemas.microsoft.com/office/drawing/2014/main" id="{EB598507-AEDB-7A60-ACC6-46EC76988EA8}"/>
              </a:ext>
            </a:extLst>
          </p:cNvPr>
          <p:cNvSpPr txBox="1"/>
          <p:nvPr/>
        </p:nvSpPr>
        <p:spPr>
          <a:xfrm>
            <a:off x="245579" y="4339696"/>
            <a:ext cx="11700840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dirty="0"/>
              <a:t>¿Qué impacto tiene el sentido de comunidad en problemáticas sociales?</a:t>
            </a:r>
          </a:p>
        </p:txBody>
      </p:sp>
    </p:spTree>
    <p:extLst>
      <p:ext uri="{BB962C8B-B14F-4D97-AF65-F5344CB8AC3E}">
        <p14:creationId xmlns:p14="http://schemas.microsoft.com/office/powerpoint/2010/main" val="232931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A6A19-FF0C-5B8F-BAAD-FAB12F912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C61B8583-84A1-BB6D-D904-E5350A26AD2A}"/>
              </a:ext>
            </a:extLst>
          </p:cNvPr>
          <p:cNvSpPr/>
          <p:nvPr/>
        </p:nvSpPr>
        <p:spPr>
          <a:xfrm>
            <a:off x="3900594" y="1702789"/>
            <a:ext cx="1389435" cy="4261773"/>
          </a:xfrm>
          <a:prstGeom prst="rect">
            <a:avLst/>
          </a:prstGeom>
          <a:solidFill>
            <a:srgbClr val="358F7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EFFB0D4-815A-DB92-ED32-5BE326365649}"/>
              </a:ext>
            </a:extLst>
          </p:cNvPr>
          <p:cNvSpPr/>
          <p:nvPr/>
        </p:nvSpPr>
        <p:spPr>
          <a:xfrm>
            <a:off x="8273737" y="1700515"/>
            <a:ext cx="1389435" cy="4261773"/>
          </a:xfrm>
          <a:prstGeom prst="rect">
            <a:avLst/>
          </a:prstGeom>
          <a:solidFill>
            <a:srgbClr val="358F7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F4A103D-F0B8-ED45-C7D3-F64E079FD109}"/>
              </a:ext>
            </a:extLst>
          </p:cNvPr>
          <p:cNvSpPr/>
          <p:nvPr/>
        </p:nvSpPr>
        <p:spPr>
          <a:xfrm>
            <a:off x="9722099" y="1711577"/>
            <a:ext cx="1389435" cy="4261773"/>
          </a:xfrm>
          <a:prstGeom prst="rect">
            <a:avLst/>
          </a:prstGeom>
          <a:solidFill>
            <a:srgbClr val="358F7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4F59E97-33B4-A99E-9032-EE5264ADB2F4}"/>
              </a:ext>
            </a:extLst>
          </p:cNvPr>
          <p:cNvSpPr/>
          <p:nvPr/>
        </p:nvSpPr>
        <p:spPr>
          <a:xfrm>
            <a:off x="5369982" y="1701274"/>
            <a:ext cx="1389435" cy="4261773"/>
          </a:xfrm>
          <a:prstGeom prst="rect">
            <a:avLst/>
          </a:prstGeom>
          <a:solidFill>
            <a:srgbClr val="358F7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BAF2AAE-A835-57D2-FC14-730BEF69B627}"/>
              </a:ext>
            </a:extLst>
          </p:cNvPr>
          <p:cNvSpPr/>
          <p:nvPr/>
        </p:nvSpPr>
        <p:spPr>
          <a:xfrm>
            <a:off x="6824815" y="1702349"/>
            <a:ext cx="1389435" cy="4261773"/>
          </a:xfrm>
          <a:prstGeom prst="rect">
            <a:avLst/>
          </a:prstGeom>
          <a:solidFill>
            <a:srgbClr val="358F7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76EA60FE-DD71-6288-BF17-CA2F0189A70E}"/>
              </a:ext>
            </a:extLst>
          </p:cNvPr>
          <p:cNvSpPr/>
          <p:nvPr/>
        </p:nvSpPr>
        <p:spPr>
          <a:xfrm>
            <a:off x="2434706" y="1703108"/>
            <a:ext cx="1389435" cy="4261773"/>
          </a:xfrm>
          <a:prstGeom prst="rect">
            <a:avLst/>
          </a:prstGeom>
          <a:solidFill>
            <a:srgbClr val="358F7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CB27E5-A107-F3E2-D555-5A32F158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31060-8DBE-486E-AC06-107CCB533030}" type="slidenum">
              <a:rPr lang="en-US" smtClean="0"/>
              <a:t>9</a:t>
            </a:fld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09012F0-5A23-D194-AB4C-5820C6A3F19F}"/>
              </a:ext>
            </a:extLst>
          </p:cNvPr>
          <p:cNvSpPr/>
          <p:nvPr/>
        </p:nvSpPr>
        <p:spPr>
          <a:xfrm>
            <a:off x="2267895" y="893119"/>
            <a:ext cx="8987008" cy="549853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C1D02B2-D9EE-D89E-E67D-1838CAA8F834}"/>
              </a:ext>
            </a:extLst>
          </p:cNvPr>
          <p:cNvSpPr txBox="1">
            <a:spLocks/>
          </p:cNvSpPr>
          <p:nvPr/>
        </p:nvSpPr>
        <p:spPr>
          <a:xfrm>
            <a:off x="-9649" y="780536"/>
            <a:ext cx="2137809" cy="4924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Estructura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A00F2BC-6285-1B68-9726-024B1F178271}"/>
              </a:ext>
            </a:extLst>
          </p:cNvPr>
          <p:cNvSpPr txBox="1"/>
          <p:nvPr/>
        </p:nvSpPr>
        <p:spPr>
          <a:xfrm>
            <a:off x="177892" y="1853773"/>
            <a:ext cx="2060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dirty="0"/>
              <a:t>Conjunto de agentes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72E95AE-0642-4D06-46F5-A09D87B0F9D5}"/>
              </a:ext>
            </a:extLst>
          </p:cNvPr>
          <p:cNvSpPr txBox="1"/>
          <p:nvPr/>
        </p:nvSpPr>
        <p:spPr>
          <a:xfrm>
            <a:off x="356670" y="3297391"/>
            <a:ext cx="1702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dirty="0"/>
              <a:t>Relaciones e interacciones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B2A203B-5B60-6FA8-2CD6-4A332403F3CC}"/>
              </a:ext>
            </a:extLst>
          </p:cNvPr>
          <p:cNvSpPr txBox="1"/>
          <p:nvPr/>
        </p:nvSpPr>
        <p:spPr>
          <a:xfrm>
            <a:off x="321064" y="6077464"/>
            <a:ext cx="1702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dirty="0"/>
              <a:t>Ambiente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B558428-337C-3E6F-A1C3-5583E9C13051}"/>
              </a:ext>
            </a:extLst>
          </p:cNvPr>
          <p:cNvSpPr txBox="1"/>
          <p:nvPr/>
        </p:nvSpPr>
        <p:spPr>
          <a:xfrm>
            <a:off x="2756005" y="5991101"/>
            <a:ext cx="905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/>
              <a:t>Ciudad</a:t>
            </a:r>
            <a:endParaRPr lang="es-MX" sz="1600" b="1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2E4A107-3B18-946D-D46B-E92791A0A359}"/>
              </a:ext>
            </a:extLst>
          </p:cNvPr>
          <p:cNvGrpSpPr/>
          <p:nvPr/>
        </p:nvGrpSpPr>
        <p:grpSpPr>
          <a:xfrm>
            <a:off x="2531610" y="1784443"/>
            <a:ext cx="1205863" cy="480877"/>
            <a:chOff x="3958315" y="1775937"/>
            <a:chExt cx="1158432" cy="480877"/>
          </a:xfrm>
        </p:grpSpPr>
        <p:sp>
          <p:nvSpPr>
            <p:cNvPr id="16" name="Rectángulo redondeado 9">
              <a:extLst>
                <a:ext uri="{FF2B5EF4-FFF2-40B4-BE49-F238E27FC236}">
                  <a16:creationId xmlns:a16="http://schemas.microsoft.com/office/drawing/2014/main" id="{DCD42D59-7155-32CE-8CD2-BD47C411BF2A}"/>
                </a:ext>
              </a:extLst>
            </p:cNvPr>
            <p:cNvSpPr/>
            <p:nvPr/>
          </p:nvSpPr>
          <p:spPr>
            <a:xfrm flipV="1">
              <a:off x="3958315" y="1775937"/>
              <a:ext cx="1158432" cy="480877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F336DD06-805B-A0A0-3729-939A4D295827}"/>
                </a:ext>
              </a:extLst>
            </p:cNvPr>
            <p:cNvSpPr txBox="1"/>
            <p:nvPr/>
          </p:nvSpPr>
          <p:spPr>
            <a:xfrm>
              <a:off x="3958315" y="1841316"/>
              <a:ext cx="1132485" cy="276999"/>
            </a:xfrm>
            <a:prstGeom prst="rect">
              <a:avLst/>
            </a:prstGeom>
            <a:noFill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sz="1200" dirty="0"/>
                <a:t>Persona</a:t>
              </a:r>
              <a:endParaRPr lang="es-MX" sz="160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AD2E18F-B700-8227-0524-27B299F4E82D}"/>
              </a:ext>
            </a:extLst>
          </p:cNvPr>
          <p:cNvGrpSpPr/>
          <p:nvPr/>
        </p:nvGrpSpPr>
        <p:grpSpPr>
          <a:xfrm>
            <a:off x="8335549" y="1757546"/>
            <a:ext cx="1272873" cy="480877"/>
            <a:chOff x="6043971" y="1785482"/>
            <a:chExt cx="1035311" cy="480877"/>
          </a:xfrm>
        </p:grpSpPr>
        <p:sp>
          <p:nvSpPr>
            <p:cNvPr id="29" name="Rectángulo redondeado 8">
              <a:extLst>
                <a:ext uri="{FF2B5EF4-FFF2-40B4-BE49-F238E27FC236}">
                  <a16:creationId xmlns:a16="http://schemas.microsoft.com/office/drawing/2014/main" id="{4F4109F0-F737-BB02-8408-1052605773AF}"/>
                </a:ext>
              </a:extLst>
            </p:cNvPr>
            <p:cNvSpPr/>
            <p:nvPr/>
          </p:nvSpPr>
          <p:spPr>
            <a:xfrm flipV="1">
              <a:off x="6048624" y="1785482"/>
              <a:ext cx="1030658" cy="480877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AD47C858-3E82-ED27-63A8-DDBB1C37A4C8}"/>
                </a:ext>
              </a:extLst>
            </p:cNvPr>
            <p:cNvSpPr txBox="1"/>
            <p:nvPr/>
          </p:nvSpPr>
          <p:spPr>
            <a:xfrm>
              <a:off x="6043971" y="1834071"/>
              <a:ext cx="1030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dirty="0">
                  <a:solidFill>
                    <a:schemeClr val="bg1"/>
                  </a:solidFill>
                </a:rPr>
                <a:t>Intersección</a:t>
              </a:r>
              <a:endParaRPr lang="es-MX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66C6E46-93E5-0A26-ED57-2767D54CD34E}"/>
              </a:ext>
            </a:extLst>
          </p:cNvPr>
          <p:cNvGrpSpPr/>
          <p:nvPr/>
        </p:nvGrpSpPr>
        <p:grpSpPr>
          <a:xfrm>
            <a:off x="9781801" y="1748386"/>
            <a:ext cx="1249365" cy="480877"/>
            <a:chOff x="5740570" y="1035823"/>
            <a:chExt cx="854804" cy="480877"/>
          </a:xfrm>
        </p:grpSpPr>
        <p:sp>
          <p:nvSpPr>
            <p:cNvPr id="50" name="Rectángulo redondeado 21">
              <a:extLst>
                <a:ext uri="{FF2B5EF4-FFF2-40B4-BE49-F238E27FC236}">
                  <a16:creationId xmlns:a16="http://schemas.microsoft.com/office/drawing/2014/main" id="{3C2F42E1-FB7A-BAA3-9514-51D9C1AC30EF}"/>
                </a:ext>
              </a:extLst>
            </p:cNvPr>
            <p:cNvSpPr/>
            <p:nvPr/>
          </p:nvSpPr>
          <p:spPr>
            <a:xfrm flipV="1">
              <a:off x="5740570" y="1035823"/>
              <a:ext cx="854804" cy="480877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10C1A1DE-9A4D-9921-5102-BFB205BCEA10}"/>
                </a:ext>
              </a:extLst>
            </p:cNvPr>
            <p:cNvSpPr txBox="1"/>
            <p:nvPr/>
          </p:nvSpPr>
          <p:spPr>
            <a:xfrm>
              <a:off x="5740570" y="1114915"/>
              <a:ext cx="854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>
                  <a:solidFill>
                    <a:schemeClr val="bg1"/>
                  </a:solidFill>
                </a:rPr>
                <a:t>Camino</a:t>
              </a:r>
              <a:endParaRPr lang="es-MX" sz="1600">
                <a:solidFill>
                  <a:schemeClr val="bg1"/>
                </a:solidFill>
              </a:endParaRPr>
            </a:p>
          </p:txBody>
        </p:sp>
      </p:grpSp>
      <p:pic>
        <p:nvPicPr>
          <p:cNvPr id="52" name="Imagen 51" descr="Imagen que contiene coche, camión&#10;&#10;Descripción generada automáticamente">
            <a:extLst>
              <a:ext uri="{FF2B5EF4-FFF2-40B4-BE49-F238E27FC236}">
                <a16:creationId xmlns:a16="http://schemas.microsoft.com/office/drawing/2014/main" id="{8C5C7B98-FAEA-5F6F-B948-13ED904E9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43" y="1037669"/>
            <a:ext cx="520232" cy="520232"/>
          </a:xfrm>
          <a:prstGeom prst="rect">
            <a:avLst/>
          </a:prstGeom>
        </p:spPr>
      </p:pic>
      <p:pic>
        <p:nvPicPr>
          <p:cNvPr id="55" name="Imagen 54" descr="Logotipo&#10;&#10;Descripción generada automáticamente">
            <a:extLst>
              <a:ext uri="{FF2B5EF4-FFF2-40B4-BE49-F238E27FC236}">
                <a16:creationId xmlns:a16="http://schemas.microsoft.com/office/drawing/2014/main" id="{D53958EF-9849-2D00-661A-FD71315B1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52" y="1044061"/>
            <a:ext cx="521349" cy="521349"/>
          </a:xfrm>
          <a:prstGeom prst="rect">
            <a:avLst/>
          </a:prstGeom>
        </p:spPr>
      </p:pic>
      <p:grpSp>
        <p:nvGrpSpPr>
          <p:cNvPr id="57" name="Grupo 56">
            <a:extLst>
              <a:ext uri="{FF2B5EF4-FFF2-40B4-BE49-F238E27FC236}">
                <a16:creationId xmlns:a16="http://schemas.microsoft.com/office/drawing/2014/main" id="{02D40E21-8F75-C7FB-E12E-0FAC6D6B9FC4}"/>
              </a:ext>
            </a:extLst>
          </p:cNvPr>
          <p:cNvGrpSpPr/>
          <p:nvPr/>
        </p:nvGrpSpPr>
        <p:grpSpPr>
          <a:xfrm>
            <a:off x="3989397" y="1767224"/>
            <a:ext cx="1246306" cy="527044"/>
            <a:chOff x="3958315" y="1775937"/>
            <a:chExt cx="1158432" cy="527044"/>
          </a:xfrm>
        </p:grpSpPr>
        <p:sp>
          <p:nvSpPr>
            <p:cNvPr id="58" name="Rectángulo redondeado 9">
              <a:extLst>
                <a:ext uri="{FF2B5EF4-FFF2-40B4-BE49-F238E27FC236}">
                  <a16:creationId xmlns:a16="http://schemas.microsoft.com/office/drawing/2014/main" id="{B1F1E02E-254D-2257-C9BF-D1267D59B8B1}"/>
                </a:ext>
              </a:extLst>
            </p:cNvPr>
            <p:cNvSpPr/>
            <p:nvPr/>
          </p:nvSpPr>
          <p:spPr>
            <a:xfrm flipV="1">
              <a:off x="3958315" y="1775937"/>
              <a:ext cx="1158432" cy="480877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5459EF8B-C0E4-2B14-DFB6-A794334A767D}"/>
                </a:ext>
              </a:extLst>
            </p:cNvPr>
            <p:cNvSpPr txBox="1"/>
            <p:nvPr/>
          </p:nvSpPr>
          <p:spPr>
            <a:xfrm>
              <a:off x="3958315" y="1841316"/>
              <a:ext cx="1142268" cy="461665"/>
            </a:xfrm>
            <a:prstGeom prst="rect">
              <a:avLst/>
            </a:prstGeom>
            <a:noFill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sz="1200" dirty="0"/>
                <a:t>Medio de transporte</a:t>
              </a:r>
              <a:endParaRPr lang="es-MX" sz="1600" dirty="0"/>
            </a:p>
          </p:txBody>
        </p:sp>
      </p:grpSp>
      <p:pic>
        <p:nvPicPr>
          <p:cNvPr id="60" name="Imagen 59" descr="Icono&#10;&#10;Descripción generada automáticamente">
            <a:extLst>
              <a:ext uri="{FF2B5EF4-FFF2-40B4-BE49-F238E27FC236}">
                <a16:creationId xmlns:a16="http://schemas.microsoft.com/office/drawing/2014/main" id="{221101E7-7524-706F-EA67-5E3350B18F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49" y="1361008"/>
            <a:ext cx="372174" cy="372174"/>
          </a:xfrm>
          <a:prstGeom prst="rect">
            <a:avLst/>
          </a:prstGeom>
        </p:spPr>
      </p:pic>
      <p:grpSp>
        <p:nvGrpSpPr>
          <p:cNvPr id="63" name="Grupo 62">
            <a:extLst>
              <a:ext uri="{FF2B5EF4-FFF2-40B4-BE49-F238E27FC236}">
                <a16:creationId xmlns:a16="http://schemas.microsoft.com/office/drawing/2014/main" id="{3485A503-494C-8CD7-B743-E3DCADC5F041}"/>
              </a:ext>
            </a:extLst>
          </p:cNvPr>
          <p:cNvGrpSpPr/>
          <p:nvPr/>
        </p:nvGrpSpPr>
        <p:grpSpPr>
          <a:xfrm>
            <a:off x="5447210" y="1757546"/>
            <a:ext cx="1243719" cy="480877"/>
            <a:chOff x="3958315" y="1775937"/>
            <a:chExt cx="1158432" cy="480877"/>
          </a:xfrm>
        </p:grpSpPr>
        <p:sp>
          <p:nvSpPr>
            <p:cNvPr id="66" name="Rectángulo redondeado 9">
              <a:extLst>
                <a:ext uri="{FF2B5EF4-FFF2-40B4-BE49-F238E27FC236}">
                  <a16:creationId xmlns:a16="http://schemas.microsoft.com/office/drawing/2014/main" id="{1E8C0C69-A860-4F72-CE6B-EC3878906BAC}"/>
                </a:ext>
              </a:extLst>
            </p:cNvPr>
            <p:cNvSpPr/>
            <p:nvPr/>
          </p:nvSpPr>
          <p:spPr>
            <a:xfrm flipV="1">
              <a:off x="3958315" y="1775937"/>
              <a:ext cx="1158432" cy="480877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A71350EA-8DEB-DD10-14D1-007491B1E01E}"/>
                </a:ext>
              </a:extLst>
            </p:cNvPr>
            <p:cNvSpPr txBox="1"/>
            <p:nvPr/>
          </p:nvSpPr>
          <p:spPr>
            <a:xfrm>
              <a:off x="3958315" y="1841316"/>
              <a:ext cx="11324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err="1">
                  <a:solidFill>
                    <a:schemeClr val="bg1"/>
                  </a:solidFill>
                </a:rPr>
                <a:t>MiBici</a:t>
              </a:r>
              <a:endParaRPr lang="es-MX" sz="1600">
                <a:solidFill>
                  <a:schemeClr val="bg1"/>
                </a:solidFill>
              </a:endParaRPr>
            </a:p>
          </p:txBody>
        </p:sp>
      </p:grpSp>
      <p:pic>
        <p:nvPicPr>
          <p:cNvPr id="68" name="Imagen 67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31022EC1-E834-C2B6-F1D5-1C63EE8B3F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531" y="1108186"/>
            <a:ext cx="480877" cy="480877"/>
          </a:xfrm>
          <a:prstGeom prst="rect">
            <a:avLst/>
          </a:prstGeom>
        </p:spPr>
      </p:pic>
      <p:pic>
        <p:nvPicPr>
          <p:cNvPr id="77" name="Imagen 76" descr="Icono&#10;&#10;Descripción generada automáticamente">
            <a:extLst>
              <a:ext uri="{FF2B5EF4-FFF2-40B4-BE49-F238E27FC236}">
                <a16:creationId xmlns:a16="http://schemas.microsoft.com/office/drawing/2014/main" id="{6F2AB2A8-132E-665A-5DA0-45FE241615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81" y="1349465"/>
            <a:ext cx="368851" cy="368851"/>
          </a:xfrm>
          <a:prstGeom prst="rect">
            <a:avLst/>
          </a:prstGeom>
        </p:spPr>
      </p:pic>
      <p:pic>
        <p:nvPicPr>
          <p:cNvPr id="78" name="Imagen 77" descr="Icono&#10;&#10;Descripción generada automáticamente">
            <a:extLst>
              <a:ext uri="{FF2B5EF4-FFF2-40B4-BE49-F238E27FC236}">
                <a16:creationId xmlns:a16="http://schemas.microsoft.com/office/drawing/2014/main" id="{1DDC4D9D-2780-5423-C0EC-674424AA67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871" y="1026371"/>
            <a:ext cx="609604" cy="609604"/>
          </a:xfrm>
          <a:prstGeom prst="rect">
            <a:avLst/>
          </a:prstGeom>
        </p:spPr>
      </p:pic>
      <p:sp>
        <p:nvSpPr>
          <p:cNvPr id="87" name="Elipse 86">
            <a:extLst>
              <a:ext uri="{FF2B5EF4-FFF2-40B4-BE49-F238E27FC236}">
                <a16:creationId xmlns:a16="http://schemas.microsoft.com/office/drawing/2014/main" id="{7F05E7C2-4394-794D-0378-266BDFFE7EE7}"/>
              </a:ext>
            </a:extLst>
          </p:cNvPr>
          <p:cNvSpPr/>
          <p:nvPr/>
        </p:nvSpPr>
        <p:spPr>
          <a:xfrm>
            <a:off x="2831686" y="2628826"/>
            <a:ext cx="325315" cy="307731"/>
          </a:xfrm>
          <a:prstGeom prst="ellipse">
            <a:avLst/>
          </a:prstGeom>
          <a:solidFill>
            <a:srgbClr val="D08CC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86CDE8D4-9766-3C21-8F48-C3D1082584D2}"/>
              </a:ext>
            </a:extLst>
          </p:cNvPr>
          <p:cNvSpPr/>
          <p:nvPr/>
        </p:nvSpPr>
        <p:spPr>
          <a:xfrm>
            <a:off x="4359309" y="3251270"/>
            <a:ext cx="325315" cy="307731"/>
          </a:xfrm>
          <a:prstGeom prst="ellipse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B1236414-0C7B-AC34-56E6-B00176F99567}"/>
              </a:ext>
            </a:extLst>
          </p:cNvPr>
          <p:cNvSpPr/>
          <p:nvPr/>
        </p:nvSpPr>
        <p:spPr>
          <a:xfrm>
            <a:off x="4372866" y="3786862"/>
            <a:ext cx="325315" cy="307731"/>
          </a:xfrm>
          <a:prstGeom prst="ellipse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06F60A7B-26A4-40ED-BD5E-F0F136059CA9}"/>
              </a:ext>
            </a:extLst>
          </p:cNvPr>
          <p:cNvSpPr/>
          <p:nvPr/>
        </p:nvSpPr>
        <p:spPr>
          <a:xfrm>
            <a:off x="10299268" y="4321007"/>
            <a:ext cx="325315" cy="307731"/>
          </a:xfrm>
          <a:prstGeom prst="ellipse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19441C88-4896-64D3-373D-35437195DF1D}"/>
              </a:ext>
            </a:extLst>
          </p:cNvPr>
          <p:cNvSpPr/>
          <p:nvPr/>
        </p:nvSpPr>
        <p:spPr>
          <a:xfrm>
            <a:off x="4359309" y="4331361"/>
            <a:ext cx="325315" cy="307731"/>
          </a:xfrm>
          <a:prstGeom prst="ellipse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99594C39-C566-32AE-F5B2-8CFE598ED0BF}"/>
              </a:ext>
            </a:extLst>
          </p:cNvPr>
          <p:cNvSpPr/>
          <p:nvPr/>
        </p:nvSpPr>
        <p:spPr>
          <a:xfrm>
            <a:off x="8474717" y="2482239"/>
            <a:ext cx="325315" cy="307731"/>
          </a:xfrm>
          <a:prstGeom prst="ellips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65070240-9587-CF66-405E-D626AD5C04A7}"/>
              </a:ext>
            </a:extLst>
          </p:cNvPr>
          <p:cNvSpPr/>
          <p:nvPr/>
        </p:nvSpPr>
        <p:spPr>
          <a:xfrm>
            <a:off x="9817668" y="2482238"/>
            <a:ext cx="325315" cy="307731"/>
          </a:xfrm>
          <a:prstGeom prst="ellips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4D6CC86D-1A7F-AEE9-DC65-3B7EEEA753C0}"/>
              </a:ext>
            </a:extLst>
          </p:cNvPr>
          <p:cNvCxnSpPr>
            <a:stCxn id="92" idx="6"/>
            <a:endCxn id="93" idx="2"/>
          </p:cNvCxnSpPr>
          <p:nvPr/>
        </p:nvCxnSpPr>
        <p:spPr>
          <a:xfrm flipV="1">
            <a:off x="8800032" y="2636104"/>
            <a:ext cx="1017636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uadroTexto 97">
            <a:extLst>
              <a:ext uri="{FF2B5EF4-FFF2-40B4-BE49-F238E27FC236}">
                <a16:creationId xmlns:a16="http://schemas.microsoft.com/office/drawing/2014/main" id="{C94ADB7D-E75C-CFE0-9CF5-B1DD20E14971}"/>
              </a:ext>
            </a:extLst>
          </p:cNvPr>
          <p:cNvSpPr txBox="1"/>
          <p:nvPr/>
        </p:nvSpPr>
        <p:spPr>
          <a:xfrm>
            <a:off x="9022553" y="2402275"/>
            <a:ext cx="529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b="1"/>
              <a:t>une</a:t>
            </a:r>
          </a:p>
        </p:txBody>
      </p:sp>
      <p:sp>
        <p:nvSpPr>
          <p:cNvPr id="101" name="Elipse 100">
            <a:extLst>
              <a:ext uri="{FF2B5EF4-FFF2-40B4-BE49-F238E27FC236}">
                <a16:creationId xmlns:a16="http://schemas.microsoft.com/office/drawing/2014/main" id="{77082C35-85E1-7C09-80EC-8FD22CBE7A23}"/>
              </a:ext>
            </a:extLst>
          </p:cNvPr>
          <p:cNvSpPr/>
          <p:nvPr/>
        </p:nvSpPr>
        <p:spPr>
          <a:xfrm>
            <a:off x="4388794" y="2627278"/>
            <a:ext cx="325315" cy="307731"/>
          </a:xfrm>
          <a:prstGeom prst="ellipse">
            <a:avLst/>
          </a:prstGeom>
          <a:solidFill>
            <a:srgbClr val="D08CC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2" name="Elipse 101">
            <a:extLst>
              <a:ext uri="{FF2B5EF4-FFF2-40B4-BE49-F238E27FC236}">
                <a16:creationId xmlns:a16="http://schemas.microsoft.com/office/drawing/2014/main" id="{4F0E5F53-C03C-24E9-FF0E-735BE9F217BF}"/>
              </a:ext>
            </a:extLst>
          </p:cNvPr>
          <p:cNvSpPr/>
          <p:nvPr/>
        </p:nvSpPr>
        <p:spPr>
          <a:xfrm>
            <a:off x="7413462" y="3791839"/>
            <a:ext cx="325315" cy="307731"/>
          </a:xfrm>
          <a:prstGeom prst="ellipse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3" name="Elipse 102">
            <a:extLst>
              <a:ext uri="{FF2B5EF4-FFF2-40B4-BE49-F238E27FC236}">
                <a16:creationId xmlns:a16="http://schemas.microsoft.com/office/drawing/2014/main" id="{60960848-D28A-E853-6650-2AF46E2EDE9B}"/>
              </a:ext>
            </a:extLst>
          </p:cNvPr>
          <p:cNvSpPr/>
          <p:nvPr/>
        </p:nvSpPr>
        <p:spPr>
          <a:xfrm>
            <a:off x="5786548" y="3262084"/>
            <a:ext cx="325315" cy="307731"/>
          </a:xfrm>
          <a:prstGeom prst="ellipse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05A21B00-A741-AC44-25E8-3D8957093FD9}"/>
              </a:ext>
            </a:extLst>
          </p:cNvPr>
          <p:cNvCxnSpPr>
            <a:cxnSpLocks/>
            <a:stCxn id="87" idx="6"/>
            <a:endCxn id="101" idx="2"/>
          </p:cNvCxnSpPr>
          <p:nvPr/>
        </p:nvCxnSpPr>
        <p:spPr>
          <a:xfrm flipV="1">
            <a:off x="3157001" y="2781144"/>
            <a:ext cx="1231793" cy="154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de flecha 106">
            <a:extLst>
              <a:ext uri="{FF2B5EF4-FFF2-40B4-BE49-F238E27FC236}">
                <a16:creationId xmlns:a16="http://schemas.microsoft.com/office/drawing/2014/main" id="{D39C4CF1-56DC-2882-8776-2664855D4106}"/>
              </a:ext>
            </a:extLst>
          </p:cNvPr>
          <p:cNvCxnSpPr>
            <a:cxnSpLocks/>
            <a:stCxn id="88" idx="6"/>
            <a:endCxn id="103" idx="2"/>
          </p:cNvCxnSpPr>
          <p:nvPr/>
        </p:nvCxnSpPr>
        <p:spPr>
          <a:xfrm>
            <a:off x="4684624" y="3405136"/>
            <a:ext cx="1101924" cy="108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86899D25-333F-BEDC-DEF1-A94E8B9C8E7A}"/>
              </a:ext>
            </a:extLst>
          </p:cNvPr>
          <p:cNvCxnSpPr>
            <a:cxnSpLocks/>
            <a:stCxn id="89" idx="6"/>
            <a:endCxn id="102" idx="2"/>
          </p:cNvCxnSpPr>
          <p:nvPr/>
        </p:nvCxnSpPr>
        <p:spPr>
          <a:xfrm>
            <a:off x="4698181" y="3940728"/>
            <a:ext cx="2715281" cy="497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2894EDD5-4D5E-F1F0-B682-AC45BA675A2B}"/>
              </a:ext>
            </a:extLst>
          </p:cNvPr>
          <p:cNvSpPr txBox="1"/>
          <p:nvPr/>
        </p:nvSpPr>
        <p:spPr>
          <a:xfrm>
            <a:off x="2905317" y="2404517"/>
            <a:ext cx="987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b="1" dirty="0"/>
              <a:t>elige</a:t>
            </a:r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212D5684-978C-B8BA-8CDC-117030B7EF7C}"/>
              </a:ext>
            </a:extLst>
          </p:cNvPr>
          <p:cNvSpPr txBox="1"/>
          <p:nvPr/>
        </p:nvSpPr>
        <p:spPr>
          <a:xfrm>
            <a:off x="4602543" y="3074250"/>
            <a:ext cx="987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b="1" dirty="0"/>
              <a:t>Se dirige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19B6ADC6-3EC1-159C-84A0-43AC8EF8CE1F}"/>
              </a:ext>
            </a:extLst>
          </p:cNvPr>
          <p:cNvSpPr txBox="1"/>
          <p:nvPr/>
        </p:nvSpPr>
        <p:spPr>
          <a:xfrm>
            <a:off x="5218207" y="3687910"/>
            <a:ext cx="987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b="1" dirty="0"/>
              <a:t>Lleva a</a:t>
            </a:r>
          </a:p>
        </p:txBody>
      </p:sp>
      <p:cxnSp>
        <p:nvCxnSpPr>
          <p:cNvPr id="120" name="Conector recto de flecha 119">
            <a:extLst>
              <a:ext uri="{FF2B5EF4-FFF2-40B4-BE49-F238E27FC236}">
                <a16:creationId xmlns:a16="http://schemas.microsoft.com/office/drawing/2014/main" id="{C47BB876-6755-0BDD-AC3B-208657CB96D0}"/>
              </a:ext>
            </a:extLst>
          </p:cNvPr>
          <p:cNvCxnSpPr>
            <a:cxnSpLocks/>
            <a:stCxn id="91" idx="6"/>
            <a:endCxn id="90" idx="2"/>
          </p:cNvCxnSpPr>
          <p:nvPr/>
        </p:nvCxnSpPr>
        <p:spPr>
          <a:xfrm flipV="1">
            <a:off x="4684624" y="4474873"/>
            <a:ext cx="5614644" cy="1035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CuadroTexto 122">
            <a:extLst>
              <a:ext uri="{FF2B5EF4-FFF2-40B4-BE49-F238E27FC236}">
                <a16:creationId xmlns:a16="http://schemas.microsoft.com/office/drawing/2014/main" id="{6440F437-DC63-A868-92B9-8E3C52FAC9E1}"/>
              </a:ext>
            </a:extLst>
          </p:cNvPr>
          <p:cNvSpPr txBox="1"/>
          <p:nvPr/>
        </p:nvSpPr>
        <p:spPr>
          <a:xfrm>
            <a:off x="6712694" y="4227328"/>
            <a:ext cx="987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b="1" dirty="0"/>
              <a:t>transitan</a:t>
            </a:r>
          </a:p>
        </p:txBody>
      </p:sp>
      <p:pic>
        <p:nvPicPr>
          <p:cNvPr id="2" name="Imagen 1" descr="Forma&#10;&#10;Descripción generada automáticamente con confianza baja">
            <a:extLst>
              <a:ext uri="{FF2B5EF4-FFF2-40B4-BE49-F238E27FC236}">
                <a16:creationId xmlns:a16="http://schemas.microsoft.com/office/drawing/2014/main" id="{72611D9B-20CD-77B7-2003-C4BE69BE75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663" y="1108426"/>
            <a:ext cx="533058" cy="533058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F1348BAF-1D04-934F-DBE3-01F383D31F09}"/>
              </a:ext>
            </a:extLst>
          </p:cNvPr>
          <p:cNvGrpSpPr/>
          <p:nvPr/>
        </p:nvGrpSpPr>
        <p:grpSpPr>
          <a:xfrm>
            <a:off x="6891168" y="1760139"/>
            <a:ext cx="1254654" cy="480877"/>
            <a:chOff x="3958315" y="1775937"/>
            <a:chExt cx="1158432" cy="480877"/>
          </a:xfrm>
        </p:grpSpPr>
        <p:sp>
          <p:nvSpPr>
            <p:cNvPr id="6" name="Rectángulo redondeado 9">
              <a:extLst>
                <a:ext uri="{FF2B5EF4-FFF2-40B4-BE49-F238E27FC236}">
                  <a16:creationId xmlns:a16="http://schemas.microsoft.com/office/drawing/2014/main" id="{0F65B618-1821-E3A2-2810-8BFA2B41D3A7}"/>
                </a:ext>
              </a:extLst>
            </p:cNvPr>
            <p:cNvSpPr/>
            <p:nvPr/>
          </p:nvSpPr>
          <p:spPr>
            <a:xfrm flipV="1">
              <a:off x="3958315" y="1775937"/>
              <a:ext cx="1158432" cy="480877"/>
            </a:xfrm>
            <a:prstGeom prst="round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E554C31-181E-AAB9-2CB0-D3D7C7965608}"/>
                </a:ext>
              </a:extLst>
            </p:cNvPr>
            <p:cNvSpPr txBox="1"/>
            <p:nvPr/>
          </p:nvSpPr>
          <p:spPr>
            <a:xfrm>
              <a:off x="3958315" y="1841316"/>
              <a:ext cx="11324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dirty="0">
                  <a:solidFill>
                    <a:schemeClr val="bg1"/>
                  </a:solidFill>
                </a:rPr>
                <a:t>Negocio</a:t>
              </a:r>
              <a:endParaRPr lang="es-MX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Imagen 7" descr="Icono&#10;&#10;Descripción generada automáticamente con confianza media">
            <a:extLst>
              <a:ext uri="{FF2B5EF4-FFF2-40B4-BE49-F238E27FC236}">
                <a16:creationId xmlns:a16="http://schemas.microsoft.com/office/drawing/2014/main" id="{6C713C64-69E2-ED91-D061-963F22FE8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45" y="1310056"/>
            <a:ext cx="374300" cy="374300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4E0CF74F-4EE2-FC5C-13F3-E17CED3244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595" y="975776"/>
            <a:ext cx="426448" cy="426448"/>
          </a:xfrm>
          <a:prstGeom prst="rect">
            <a:avLst/>
          </a:prstGeom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AF804C25-B5AA-E2C2-6027-31F3083637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728" y="993769"/>
            <a:ext cx="426448" cy="426448"/>
          </a:xfrm>
          <a:prstGeom prst="rect">
            <a:avLst/>
          </a:prstGeom>
        </p:spPr>
      </p:pic>
      <p:sp>
        <p:nvSpPr>
          <p:cNvPr id="42" name="Elipse 41">
            <a:extLst>
              <a:ext uri="{FF2B5EF4-FFF2-40B4-BE49-F238E27FC236}">
                <a16:creationId xmlns:a16="http://schemas.microsoft.com/office/drawing/2014/main" id="{76F4CE8E-657C-D8B6-ABC6-22511A28DB3A}"/>
              </a:ext>
            </a:extLst>
          </p:cNvPr>
          <p:cNvSpPr/>
          <p:nvPr/>
        </p:nvSpPr>
        <p:spPr>
          <a:xfrm>
            <a:off x="2825418" y="5066792"/>
            <a:ext cx="325315" cy="307731"/>
          </a:xfrm>
          <a:prstGeom prst="ellipse">
            <a:avLst/>
          </a:prstGeom>
          <a:solidFill>
            <a:srgbClr val="D08CC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B1B618A6-544E-2815-B83A-E6A8D791E8AE}"/>
              </a:ext>
            </a:extLst>
          </p:cNvPr>
          <p:cNvSpPr/>
          <p:nvPr/>
        </p:nvSpPr>
        <p:spPr>
          <a:xfrm>
            <a:off x="7420145" y="5038722"/>
            <a:ext cx="325315" cy="307731"/>
          </a:xfrm>
          <a:prstGeom prst="ellipse">
            <a:avLst/>
          </a:prstGeom>
          <a:solidFill>
            <a:srgbClr val="D08CC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EB0CF60B-D160-63F5-E44C-714FB1A83F1C}"/>
              </a:ext>
            </a:extLst>
          </p:cNvPr>
          <p:cNvCxnSpPr>
            <a:cxnSpLocks/>
            <a:stCxn id="42" idx="6"/>
            <a:endCxn id="44" idx="2"/>
          </p:cNvCxnSpPr>
          <p:nvPr/>
        </p:nvCxnSpPr>
        <p:spPr>
          <a:xfrm flipV="1">
            <a:off x="3150733" y="5192588"/>
            <a:ext cx="4269412" cy="2807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59D1E5E9-8090-A64F-C7BE-67A8A5298D78}"/>
              </a:ext>
            </a:extLst>
          </p:cNvPr>
          <p:cNvSpPr txBox="1"/>
          <p:nvPr/>
        </p:nvSpPr>
        <p:spPr>
          <a:xfrm>
            <a:off x="2899049" y="4842483"/>
            <a:ext cx="987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b="1" dirty="0"/>
              <a:t>elige</a:t>
            </a:r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F32BE33A-8601-C451-1A5A-641DE346B102}"/>
              </a:ext>
            </a:extLst>
          </p:cNvPr>
          <p:cNvCxnSpPr>
            <a:cxnSpLocks/>
          </p:cNvCxnSpPr>
          <p:nvPr/>
        </p:nvCxnSpPr>
        <p:spPr>
          <a:xfrm>
            <a:off x="6111863" y="3420897"/>
            <a:ext cx="4187405" cy="637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lipse 53">
            <a:extLst>
              <a:ext uri="{FF2B5EF4-FFF2-40B4-BE49-F238E27FC236}">
                <a16:creationId xmlns:a16="http://schemas.microsoft.com/office/drawing/2014/main" id="{D8EFDEFA-022B-A1AC-00C1-66C4D4CD2B17}"/>
              </a:ext>
            </a:extLst>
          </p:cNvPr>
          <p:cNvSpPr/>
          <p:nvPr/>
        </p:nvSpPr>
        <p:spPr>
          <a:xfrm>
            <a:off x="10296380" y="3270184"/>
            <a:ext cx="325315" cy="307731"/>
          </a:xfrm>
          <a:prstGeom prst="ellipse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A9826A24-E0F5-5A80-7693-3F688E530220}"/>
              </a:ext>
            </a:extLst>
          </p:cNvPr>
          <p:cNvSpPr txBox="1"/>
          <p:nvPr/>
        </p:nvSpPr>
        <p:spPr>
          <a:xfrm>
            <a:off x="7216818" y="3143502"/>
            <a:ext cx="987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b="1" dirty="0"/>
              <a:t>transitan</a:t>
            </a:r>
          </a:p>
        </p:txBody>
      </p:sp>
      <p:cxnSp>
        <p:nvCxnSpPr>
          <p:cNvPr id="64" name="Conector: curvado 63">
            <a:extLst>
              <a:ext uri="{FF2B5EF4-FFF2-40B4-BE49-F238E27FC236}">
                <a16:creationId xmlns:a16="http://schemas.microsoft.com/office/drawing/2014/main" id="{350993D1-A444-A79D-65E8-CD89B4DDA2D2}"/>
              </a:ext>
            </a:extLst>
          </p:cNvPr>
          <p:cNvCxnSpPr>
            <a:stCxn id="103" idx="1"/>
            <a:endCxn id="103" idx="7"/>
          </p:cNvCxnSpPr>
          <p:nvPr/>
        </p:nvCxnSpPr>
        <p:spPr>
          <a:xfrm rot="5400000" flipH="1" flipV="1">
            <a:off x="5949205" y="3192134"/>
            <a:ext cx="12700" cy="230033"/>
          </a:xfrm>
          <a:prstGeom prst="curvedConnector3">
            <a:avLst>
              <a:gd name="adj1" fmla="val 215485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uadroTexto 64">
            <a:extLst>
              <a:ext uri="{FF2B5EF4-FFF2-40B4-BE49-F238E27FC236}">
                <a16:creationId xmlns:a16="http://schemas.microsoft.com/office/drawing/2014/main" id="{0465BCBD-AB17-E9A9-44EB-DA9066ECE714}"/>
              </a:ext>
            </a:extLst>
          </p:cNvPr>
          <p:cNvSpPr txBox="1"/>
          <p:nvPr/>
        </p:nvSpPr>
        <p:spPr>
          <a:xfrm>
            <a:off x="5491009" y="2721085"/>
            <a:ext cx="987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b="1" dirty="0"/>
              <a:t>Se dirige</a:t>
            </a:r>
          </a:p>
        </p:txBody>
      </p:sp>
    </p:spTree>
    <p:extLst>
      <p:ext uri="{BB962C8B-B14F-4D97-AF65-F5344CB8AC3E}">
        <p14:creationId xmlns:p14="http://schemas.microsoft.com/office/powerpoint/2010/main" val="187548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5" grpId="0" animBg="1"/>
      <p:bldP spid="79" grpId="0" animBg="1"/>
      <p:bldP spid="4" grpId="0" animBg="1"/>
      <p:bldP spid="12" grpId="0"/>
      <p:bldP spid="13" grpId="0"/>
      <p:bldP spid="14" grpId="0"/>
      <p:bldP spid="43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8" grpId="0"/>
      <p:bldP spid="101" grpId="0" animBg="1"/>
      <p:bldP spid="102" grpId="0" animBg="1"/>
      <p:bldP spid="103" grpId="0" animBg="1"/>
      <p:bldP spid="117" grpId="0"/>
      <p:bldP spid="118" grpId="0"/>
      <p:bldP spid="119" grpId="0"/>
      <p:bldP spid="123" grpId="0"/>
      <p:bldP spid="42" grpId="0" animBg="1"/>
      <p:bldP spid="44" grpId="0" animBg="1"/>
      <p:bldP spid="46" grpId="0"/>
      <p:bldP spid="54" grpId="0" animBg="1"/>
      <p:bldP spid="61" grpId="0"/>
      <p:bldP spid="65" grpId="0"/>
    </p:bldLst>
  </p:timing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1465</Words>
  <Application>Microsoft Office PowerPoint</Application>
  <PresentationFormat>Panorámica</PresentationFormat>
  <Paragraphs>382</Paragraphs>
  <Slides>32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Poppins Light</vt:lpstr>
      <vt:lpstr>Wingdings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Mapa: Guadalajara</vt:lpstr>
      <vt:lpstr>Mapa: Guadalajara</vt:lpstr>
      <vt:lpstr>Mapa: Guadalajara</vt:lpstr>
      <vt:lpstr>Mapa: Guadalajara</vt:lpstr>
      <vt:lpstr>Agentes</vt:lpstr>
      <vt:lpstr>Movimiento</vt:lpstr>
      <vt:lpstr>Comportamiento</vt:lpstr>
      <vt:lpstr>Comportamiento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Mario Angel Siller González Pico</dc:creator>
  <cp:lastModifiedBy>Orozco Castillo Diego</cp:lastModifiedBy>
  <cp:revision>3</cp:revision>
  <dcterms:created xsi:type="dcterms:W3CDTF">2020-07-28T12:28:23Z</dcterms:created>
  <dcterms:modified xsi:type="dcterms:W3CDTF">2025-10-06T20:23:35Z</dcterms:modified>
</cp:coreProperties>
</file>